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90" r:id="rId1"/>
  </p:sldMasterIdLst>
  <p:notesMasterIdLst>
    <p:notesMasterId r:id="rId48"/>
  </p:notesMasterIdLst>
  <p:handoutMasterIdLst>
    <p:handoutMasterId r:id="rId49"/>
  </p:handoutMasterIdLst>
  <p:sldIdLst>
    <p:sldId id="542" r:id="rId2"/>
    <p:sldId id="543" r:id="rId3"/>
    <p:sldId id="570" r:id="rId4"/>
    <p:sldId id="557" r:id="rId5"/>
    <p:sldId id="558" r:id="rId6"/>
    <p:sldId id="571" r:id="rId7"/>
    <p:sldId id="572" r:id="rId8"/>
    <p:sldId id="559" r:id="rId9"/>
    <p:sldId id="560" r:id="rId10"/>
    <p:sldId id="561" r:id="rId11"/>
    <p:sldId id="562" r:id="rId12"/>
    <p:sldId id="563" r:id="rId13"/>
    <p:sldId id="564" r:id="rId14"/>
    <p:sldId id="565" r:id="rId15"/>
    <p:sldId id="566" r:id="rId16"/>
    <p:sldId id="604" r:id="rId17"/>
    <p:sldId id="567" r:id="rId18"/>
    <p:sldId id="605" r:id="rId19"/>
    <p:sldId id="573" r:id="rId20"/>
    <p:sldId id="574" r:id="rId21"/>
    <p:sldId id="575" r:id="rId22"/>
    <p:sldId id="576" r:id="rId23"/>
    <p:sldId id="577" r:id="rId24"/>
    <p:sldId id="606" r:id="rId25"/>
    <p:sldId id="607" r:id="rId26"/>
    <p:sldId id="609" r:id="rId27"/>
    <p:sldId id="610" r:id="rId28"/>
    <p:sldId id="611" r:id="rId29"/>
    <p:sldId id="612" r:id="rId30"/>
    <p:sldId id="613" r:id="rId31"/>
    <p:sldId id="614" r:id="rId32"/>
    <p:sldId id="615" r:id="rId33"/>
    <p:sldId id="583" r:id="rId34"/>
    <p:sldId id="591" r:id="rId35"/>
    <p:sldId id="592" r:id="rId36"/>
    <p:sldId id="616" r:id="rId37"/>
    <p:sldId id="617" r:id="rId38"/>
    <p:sldId id="586" r:id="rId39"/>
    <p:sldId id="368" r:id="rId40"/>
    <p:sldId id="369" r:id="rId41"/>
    <p:sldId id="383" r:id="rId42"/>
    <p:sldId id="619" r:id="rId43"/>
    <p:sldId id="620" r:id="rId44"/>
    <p:sldId id="621" r:id="rId45"/>
    <p:sldId id="622" r:id="rId46"/>
    <p:sldId id="618" r:id="rId47"/>
  </p:sldIdLst>
  <p:sldSz cx="10693400" cy="7561263"/>
  <p:notesSz cx="6735763" cy="9866313"/>
  <p:custDataLst>
    <p:tags r:id="rId50"/>
  </p:custDataLst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1pPr>
    <a:lvl2pPr marL="517525" indent="-6032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2pPr>
    <a:lvl3pPr marL="1039813" indent="-125413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3pPr>
    <a:lvl4pPr marL="1560513" indent="-188913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4pPr>
    <a:lvl5pPr marL="2082800" indent="-2540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5" userDrawn="1">
          <p15:clr>
            <a:srgbClr val="A4A3A4"/>
          </p15:clr>
        </p15:guide>
        <p15:guide id="2" pos="286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59" userDrawn="1">
          <p15:clr>
            <a:srgbClr val="A4A3A4"/>
          </p15:clr>
        </p15:guide>
        <p15:guide id="2" pos="287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04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12" autoAdjust="0"/>
    <p:restoredTop sz="82787" autoAdjust="0"/>
  </p:normalViewPr>
  <p:slideViewPr>
    <p:cSldViewPr>
      <p:cViewPr varScale="1">
        <p:scale>
          <a:sx n="54" d="100"/>
          <a:sy n="54" d="100"/>
        </p:scale>
        <p:origin x="1464" y="234"/>
      </p:cViewPr>
      <p:guideLst>
        <p:guide orient="horz" pos="2155"/>
        <p:guide pos="286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02" y="-26"/>
      </p:cViewPr>
      <p:guideLst>
        <p:guide orient="horz" pos="2159"/>
        <p:guide pos="287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ヘッダー プレースホルダー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19835" cy="493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04" tIns="45700" rIns="91404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SzPct val="100000"/>
              <a:defRPr kumimoji="1" sz="1200" smtClean="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123" name="日付プレースホルダー 2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4343" y="1"/>
            <a:ext cx="2919834" cy="493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04" tIns="45700" rIns="91404" bIns="457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SzPct val="100000"/>
              <a:defRPr kumimoji="1" sz="1200" smtClean="0"/>
            </a:lvl1pPr>
          </a:lstStyle>
          <a:p>
            <a:pPr>
              <a:defRPr/>
            </a:pPr>
            <a:fld id="{559F1E72-BC39-4096-B17B-8014C0021E10}" type="datetime1">
              <a:rPr lang="ja-JP" altLang="en-US"/>
              <a:pPr>
                <a:defRPr/>
              </a:pPr>
              <a:t>2022/6/27</a:t>
            </a:fld>
            <a:endParaRPr lang="ja-JP" altLang="en-US"/>
          </a:p>
        </p:txBody>
      </p:sp>
      <p:sp>
        <p:nvSpPr>
          <p:cNvPr id="5124" name="フッター プレースホルダー 3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1332"/>
            <a:ext cx="2919835" cy="493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04" tIns="45700" rIns="91404" bIns="45700" numCol="1" anchor="b" anchorCtr="0" compatLnSpc="1">
            <a:prstTxWarp prst="textNoShape">
              <a:avLst/>
            </a:prstTxWarp>
          </a:bodyPr>
          <a:lstStyle>
            <a:lvl1pPr eaLnBrk="1" hangingPunct="1">
              <a:buSzPct val="100000"/>
              <a:defRPr kumimoji="1" sz="1200" smtClean="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125" name="スライド番号プレースホルダー 4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4343" y="9371332"/>
            <a:ext cx="2919834" cy="493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04" tIns="45700" rIns="91404" bIns="457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SzPct val="100000"/>
              <a:defRPr kumimoji="1" sz="1200" smtClean="0"/>
            </a:lvl1pPr>
          </a:lstStyle>
          <a:p>
            <a:pPr>
              <a:defRPr/>
            </a:pPr>
            <a:fld id="{0BC2A074-50B9-4E44-975A-F761757F3C85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38643559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19835" cy="493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04" tIns="45700" rIns="91404" bIns="45700" numCol="1" anchor="t" anchorCtr="0" compatLnSpc="1">
            <a:prstTxWarp prst="textNoShape">
              <a:avLst/>
            </a:prstTxWarp>
          </a:bodyPr>
          <a:lstStyle>
            <a:lvl1pPr eaLnBrk="1" hangingPunct="1">
              <a:buSzPct val="100000"/>
              <a:defRPr kumimoji="1" sz="1200"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4343" y="1"/>
            <a:ext cx="2919834" cy="493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04" tIns="45700" rIns="91404" bIns="457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SzPct val="100000"/>
              <a:defRPr kumimoji="1" sz="1200"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076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752475" y="739775"/>
            <a:ext cx="5232400" cy="3700463"/>
          </a:xfrm>
          <a:prstGeom prst="rect">
            <a:avLst/>
          </a:prstGeom>
          <a:noFill/>
          <a:ln w="9525" algn="ctr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2466" y="4686459"/>
            <a:ext cx="5390831" cy="4440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04" tIns="45700" rIns="91404" bIns="457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ru-RU" noProof="0"/>
              <a:t>マスタ テキストの書式設定</a:t>
            </a:r>
          </a:p>
          <a:p>
            <a:pPr lvl="1"/>
            <a:r>
              <a:rPr lang="ja-JP" altLang="ru-RU" noProof="0"/>
              <a:t>第 </a:t>
            </a:r>
            <a:r>
              <a:rPr lang="ru-RU" altLang="ja-JP" noProof="0"/>
              <a:t>2 </a:t>
            </a:r>
            <a:r>
              <a:rPr lang="ja-JP" altLang="ru-RU" noProof="0"/>
              <a:t>レベル</a:t>
            </a:r>
          </a:p>
          <a:p>
            <a:pPr lvl="2"/>
            <a:r>
              <a:rPr lang="ja-JP" altLang="ru-RU" noProof="0"/>
              <a:t>第 </a:t>
            </a:r>
            <a:r>
              <a:rPr lang="ru-RU" altLang="ja-JP" noProof="0"/>
              <a:t>3 </a:t>
            </a:r>
            <a:r>
              <a:rPr lang="ja-JP" altLang="ru-RU" noProof="0"/>
              <a:t>レベル</a:t>
            </a:r>
          </a:p>
          <a:p>
            <a:pPr lvl="3"/>
            <a:r>
              <a:rPr lang="ja-JP" altLang="ru-RU" noProof="0"/>
              <a:t>第 </a:t>
            </a:r>
            <a:r>
              <a:rPr lang="ru-RU" altLang="ja-JP" noProof="0"/>
              <a:t>4 </a:t>
            </a:r>
            <a:r>
              <a:rPr lang="ja-JP" altLang="ru-RU" noProof="0"/>
              <a:t>レベル</a:t>
            </a:r>
          </a:p>
          <a:p>
            <a:pPr lvl="4"/>
            <a:r>
              <a:rPr lang="ja-JP" altLang="ru-RU" noProof="0"/>
              <a:t>第 </a:t>
            </a:r>
            <a:r>
              <a:rPr lang="ru-RU" altLang="ja-JP" noProof="0"/>
              <a:t>5 </a:t>
            </a:r>
            <a:r>
              <a:rPr lang="ja-JP" altLang="ru-RU" noProof="0"/>
              <a:t>レベル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1332"/>
            <a:ext cx="2919835" cy="493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04" tIns="45700" rIns="91404" bIns="45700" numCol="1" anchor="b" anchorCtr="0" compatLnSpc="1">
            <a:prstTxWarp prst="textNoShape">
              <a:avLst/>
            </a:prstTxWarp>
          </a:bodyPr>
          <a:lstStyle>
            <a:lvl1pPr eaLnBrk="1" hangingPunct="1">
              <a:buSzPct val="100000"/>
              <a:defRPr kumimoji="1" sz="1200"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4343" y="9371332"/>
            <a:ext cx="2919834" cy="493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04" tIns="45700" rIns="91404" bIns="457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SzPct val="100000"/>
              <a:defRPr kumimoji="1" sz="1200" smtClean="0"/>
            </a:lvl1pPr>
          </a:lstStyle>
          <a:p>
            <a:pPr>
              <a:defRPr/>
            </a:pPr>
            <a:fld id="{D65C997E-E862-4E05-A8CB-C38C09D1431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2410556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buSzPct val="100000"/>
      <a:defRPr kumimoji="1" sz="1400" kern="1200">
        <a:solidFill>
          <a:schemeClr val="tx1"/>
        </a:solidFill>
        <a:latin typeface="Arial" panose="020B0604020202020204" pitchFamily="34" charset="0"/>
        <a:ea typeface="ＭＳ Ｐ明朝" panose="02020600040205080304" pitchFamily="18" charset="-128"/>
        <a:cs typeface="+mn-cs"/>
      </a:defRPr>
    </a:lvl1pPr>
    <a:lvl2pPr marL="517525" algn="l" rtl="0" eaLnBrk="0" fontAlgn="base" hangingPunct="0">
      <a:spcBef>
        <a:spcPct val="30000"/>
      </a:spcBef>
      <a:spcAft>
        <a:spcPct val="0"/>
      </a:spcAft>
      <a:buSzPct val="100000"/>
      <a:defRPr kumimoji="1" sz="1400" kern="1200">
        <a:solidFill>
          <a:schemeClr val="tx1"/>
        </a:solidFill>
        <a:latin typeface="Arial" panose="020B0604020202020204" pitchFamily="34" charset="0"/>
        <a:ea typeface="ＭＳ Ｐ明朝" panose="02020600040205080304" pitchFamily="18" charset="-128"/>
        <a:cs typeface="+mn-cs"/>
      </a:defRPr>
    </a:lvl2pPr>
    <a:lvl3pPr marL="1039813" algn="l" rtl="0" eaLnBrk="0" fontAlgn="base" hangingPunct="0">
      <a:spcBef>
        <a:spcPct val="30000"/>
      </a:spcBef>
      <a:spcAft>
        <a:spcPct val="0"/>
      </a:spcAft>
      <a:buSzPct val="100000"/>
      <a:defRPr kumimoji="1" sz="1400" kern="1200">
        <a:solidFill>
          <a:schemeClr val="tx1"/>
        </a:solidFill>
        <a:latin typeface="Arial" panose="020B0604020202020204" pitchFamily="34" charset="0"/>
        <a:ea typeface="ＭＳ Ｐ明朝" panose="02020600040205080304" pitchFamily="18" charset="-128"/>
        <a:cs typeface="+mn-cs"/>
      </a:defRPr>
    </a:lvl3pPr>
    <a:lvl4pPr marL="1560513" algn="l" rtl="0" eaLnBrk="0" fontAlgn="base" hangingPunct="0">
      <a:spcBef>
        <a:spcPct val="30000"/>
      </a:spcBef>
      <a:spcAft>
        <a:spcPct val="0"/>
      </a:spcAft>
      <a:buSzPct val="100000"/>
      <a:defRPr kumimoji="1" sz="1400" kern="1200">
        <a:solidFill>
          <a:schemeClr val="tx1"/>
        </a:solidFill>
        <a:latin typeface="Arial" panose="020B0604020202020204" pitchFamily="34" charset="0"/>
        <a:ea typeface="ＭＳ Ｐ明朝" panose="02020600040205080304" pitchFamily="18" charset="-128"/>
        <a:cs typeface="+mn-cs"/>
      </a:defRPr>
    </a:lvl4pPr>
    <a:lvl5pPr marL="2082800" algn="l" rtl="0" eaLnBrk="0" fontAlgn="base" hangingPunct="0">
      <a:spcBef>
        <a:spcPct val="30000"/>
      </a:spcBef>
      <a:spcAft>
        <a:spcPct val="0"/>
      </a:spcAft>
      <a:buSzPct val="100000"/>
      <a:defRPr kumimoji="1" sz="1400" kern="1200">
        <a:solidFill>
          <a:schemeClr val="tx1"/>
        </a:solidFill>
        <a:latin typeface="Arial" panose="020B0604020202020204" pitchFamily="34" charset="0"/>
        <a:ea typeface="ＭＳ Ｐ明朝" panose="02020600040205080304" pitchFamily="18" charset="-128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ja-JP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1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0495431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2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582466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3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133267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ja-JP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4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9421352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ja-JP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5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8107180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ja-JP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6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295067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ja-JP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7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59938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8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4235726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ja-JP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9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360513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10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1880659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11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455029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ja-JP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12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865366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13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8111938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14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6629632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15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9632168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16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6603779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17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230613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18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3999086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19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0058464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20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8168079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21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8497345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22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0844325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23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65184817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24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54659557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25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7042404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26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1769176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27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48210273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28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03671366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29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9469442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30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63311808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31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63257384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32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73529295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ja-JP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33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9504466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34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63808656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35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886036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36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15862799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37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1680173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38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56039913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1A8BD-5EFE-4267-BB88-B6F97C14BFEE}" type="slidenum">
              <a:rPr kumimoji="1" lang="ja-JP" altLang="en-US" smtClean="0"/>
              <a:t>39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2315644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スライド イメージ プレースホルダー 1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>
            <a:headEnd type="none" w="med" len="med"/>
            <a:tailEnd type="none" w="med" len="med"/>
          </a:ln>
        </p:spPr>
      </p:sp>
      <p:sp>
        <p:nvSpPr>
          <p:cNvPr id="12291" name="ノート プレースホルダー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US" altLang="ja-JP" sz="1100">
              <a:latin typeface="Arial" panose="020B0604020202020204" pitchFamily="34" charset="0"/>
            </a:endParaRPr>
          </a:p>
        </p:txBody>
      </p:sp>
      <p:sp>
        <p:nvSpPr>
          <p:cNvPr id="12292" name="スライド番号プレースホルダー 3"/>
          <p:cNvSpPr>
            <a:spLocks noChangeArrowheads="1"/>
          </p:cNvSpPr>
          <p:nvPr/>
        </p:nvSpPr>
        <p:spPr bwMode="auto">
          <a:xfrm>
            <a:off x="3676650" y="9137650"/>
            <a:ext cx="2813050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8672" tIns="44333" rIns="88672" bIns="44333" anchor="b"/>
          <a:lstStyle>
            <a:lvl1pPr defTabSz="1041400">
              <a:spcBef>
                <a:spcPct val="30000"/>
              </a:spcBef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ＭＳ Ｐ明朝" panose="02020600040205080304" pitchFamily="18" charset="-128"/>
              </a:defRPr>
            </a:lvl1pPr>
            <a:lvl2pPr marL="742950" indent="-285750" defTabSz="1041400">
              <a:spcBef>
                <a:spcPct val="30000"/>
              </a:spcBef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ＭＳ Ｐ明朝" panose="02020600040205080304" pitchFamily="18" charset="-128"/>
              </a:defRPr>
            </a:lvl2pPr>
            <a:lvl3pPr marL="1143000" indent="-228600" defTabSz="1041400">
              <a:spcBef>
                <a:spcPct val="30000"/>
              </a:spcBef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ＭＳ Ｐ明朝" panose="02020600040205080304" pitchFamily="18" charset="-128"/>
              </a:defRPr>
            </a:lvl3pPr>
            <a:lvl4pPr marL="1600200" indent="-228600" defTabSz="1041400">
              <a:spcBef>
                <a:spcPct val="30000"/>
              </a:spcBef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ＭＳ Ｐ明朝" panose="02020600040205080304" pitchFamily="18" charset="-128"/>
              </a:defRPr>
            </a:lvl4pPr>
            <a:lvl5pPr marL="2057400" indent="-228600" defTabSz="1041400">
              <a:spcBef>
                <a:spcPct val="30000"/>
              </a:spcBef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ＭＳ Ｐ明朝" panose="02020600040205080304" pitchFamily="18" charset="-128"/>
              </a:defRPr>
            </a:lvl5pPr>
            <a:lvl6pPr marL="2514600" indent="-228600" defTabSz="1041400" eaLnBrk="0" fontAlgn="base" hangingPunct="0">
              <a:spcBef>
                <a:spcPct val="3000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ＭＳ Ｐ明朝" panose="02020600040205080304" pitchFamily="18" charset="-128"/>
              </a:defRPr>
            </a:lvl6pPr>
            <a:lvl7pPr marL="2971800" indent="-228600" defTabSz="1041400" eaLnBrk="0" fontAlgn="base" hangingPunct="0">
              <a:spcBef>
                <a:spcPct val="3000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ＭＳ Ｐ明朝" panose="02020600040205080304" pitchFamily="18" charset="-128"/>
              </a:defRPr>
            </a:lvl7pPr>
            <a:lvl8pPr marL="3429000" indent="-228600" defTabSz="1041400" eaLnBrk="0" fontAlgn="base" hangingPunct="0">
              <a:spcBef>
                <a:spcPct val="3000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ＭＳ Ｐ明朝" panose="02020600040205080304" pitchFamily="18" charset="-128"/>
              </a:defRPr>
            </a:lvl8pPr>
            <a:lvl9pPr marL="3886200" indent="-228600" defTabSz="1041400" eaLnBrk="0" fontAlgn="base" hangingPunct="0">
              <a:spcBef>
                <a:spcPct val="3000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ＭＳ Ｐ明朝" panose="02020600040205080304" pitchFamily="18" charset="-128"/>
              </a:defRPr>
            </a:lvl9pPr>
          </a:lstStyle>
          <a:p>
            <a:pPr algn="r">
              <a:spcBef>
                <a:spcPct val="0"/>
              </a:spcBef>
            </a:pPr>
            <a:fld id="{EB0B694D-C9C9-4888-AA1B-681278868801}" type="slidenum">
              <a:rPr lang="en-US" altLang="ja-JP" sz="1200">
                <a:ea typeface="ＭＳ Ｐゴシック" panose="020B0600070205080204" pitchFamily="50" charset="-128"/>
                <a:cs typeface="Arial" panose="020B0604020202020204" pitchFamily="34" charset="0"/>
              </a:rPr>
              <a:pPr algn="r">
                <a:spcBef>
                  <a:spcPct val="0"/>
                </a:spcBef>
              </a:pPr>
              <a:t>41</a:t>
            </a:fld>
            <a:endParaRPr lang="en-US" altLang="ja-JP" sz="1200">
              <a:ea typeface="ＭＳ Ｐゴシック" panose="020B0600070205080204" pitchFamily="50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71458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42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26741232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43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27326108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44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8993509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45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4062090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en-US" altLang="ja-JP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5C997E-E862-4E05-A8CB-C38C09D14314}" type="slidenum">
              <a:rPr lang="en-US" altLang="ja-JP" smtClean="0"/>
              <a:pPr>
                <a:defRPr/>
              </a:pPr>
              <a:t>46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781591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タイトル 1"/>
          <p:cNvSpPr>
            <a:spLocks noGrp="1" noChangeArrowheads="1"/>
          </p:cNvSpPr>
          <p:nvPr>
            <p:ph type="ctrTitle"/>
          </p:nvPr>
        </p:nvSpPr>
        <p:spPr>
          <a:xfrm>
            <a:off x="801688" y="2349500"/>
            <a:ext cx="9090025" cy="1620838"/>
          </a:xfrm>
        </p:spPr>
        <p:txBody>
          <a:bodyPr lIns="91440" tIns="45720" rIns="91440" bIns="45720" anchor="t"/>
          <a:lstStyle>
            <a:lvl1pPr>
              <a:defRPr/>
            </a:lvl1pPr>
          </a:lstStyle>
          <a:p>
            <a:pPr lvl="0"/>
            <a:r>
              <a:rPr lang="ja-JP" altLang="ru-RU" noProof="0"/>
              <a:t>マスター タイトルの書式設定</a:t>
            </a:r>
          </a:p>
        </p:txBody>
      </p:sp>
      <p:sp>
        <p:nvSpPr>
          <p:cNvPr id="2051" name="サブタイトル 2"/>
          <p:cNvSpPr>
            <a:spLocks noGrp="1" noChangeArrowheads="1"/>
          </p:cNvSpPr>
          <p:nvPr>
            <p:ph type="subTitle" idx="1"/>
          </p:nvPr>
        </p:nvSpPr>
        <p:spPr>
          <a:xfrm>
            <a:off x="1603375" y="4284663"/>
            <a:ext cx="7485063" cy="1931987"/>
          </a:xfrm>
        </p:spPr>
        <p:txBody>
          <a:bodyPr lIns="91440" tIns="45720" rIns="91440" bIns="45720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ja-JP" altLang="ru-RU" noProof="0"/>
              <a:t>マスター サブタイトルの書式設定</a:t>
            </a:r>
          </a:p>
        </p:txBody>
      </p:sp>
    </p:spTree>
    <p:extLst>
      <p:ext uri="{BB962C8B-B14F-4D97-AF65-F5344CB8AC3E}">
        <p14:creationId xmlns:p14="http://schemas.microsoft.com/office/powerpoint/2010/main" val="1814302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フッター プレースホルダー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スライド番号プレースホルダー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9CAAF5-C837-43A0-8306-9F5406DCB7B3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63686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30250" y="1884363"/>
            <a:ext cx="9221788" cy="3146425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30250" y="5059363"/>
            <a:ext cx="9221788" cy="1654175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フッター プレースホルダー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スライド番号プレースホルダー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A9B35A-8755-4F33-AFA4-9BA3788216D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825472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534988" y="1763713"/>
            <a:ext cx="4735512" cy="499110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5422900" y="1763713"/>
            <a:ext cx="4735513" cy="499110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日付プレースホルダー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フッター プレースホルダー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スライド番号プレースホルダー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646034-2392-473B-AFC0-98435628FC2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284926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36600" y="403225"/>
            <a:ext cx="9223375" cy="1460500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36600" y="1854200"/>
            <a:ext cx="4524375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736600" y="2762250"/>
            <a:ext cx="4524375" cy="406241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5413375" y="1854200"/>
            <a:ext cx="4546600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5413375" y="2762250"/>
            <a:ext cx="4546600" cy="406241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日付プレースホルダー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フッター プレースホルダー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スライド番号プレースホルダー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D143A7-AC44-4731-A95B-3F98EA23687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2092326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日付プレースホルダー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フッター プレースホルダー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スライド番号プレースホルダー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F9C746-389A-4273-A11B-2C2AC211F27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570542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フッター プレースホルダー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スライド番号プレースホルダー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4EE669-5C8E-4AA2-A51A-E41251D254E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70828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36600" y="504825"/>
            <a:ext cx="3449638" cy="176371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46600" y="1089025"/>
            <a:ext cx="5413375" cy="53736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736600" y="2268538"/>
            <a:ext cx="3449638" cy="420211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日付プレースホルダー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フッター プレースホルダー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スライド番号プレースホルダー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11BB9C-D85E-4EFD-BB5C-9AEC317ECF9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734731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36600" y="504825"/>
            <a:ext cx="3449638" cy="176371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4546600" y="1089025"/>
            <a:ext cx="5413375" cy="53736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736600" y="2268538"/>
            <a:ext cx="3449638" cy="420211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日付プレースホルダー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フッター プレースホルダー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スライド番号プレースホルダー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F9F84E-3301-4230-8443-827048650E8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82056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フッター プレースホルダー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スライド番号プレースホルダー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42E87-AFD5-4EBB-932B-02BE9C89BC6B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894033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753350" y="303213"/>
            <a:ext cx="2405063" cy="6451600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534988" y="303213"/>
            <a:ext cx="7065962" cy="6451600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フッター プレースホルダー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スライド番号プレースホルダー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9FBA4E-50BB-4F03-B2B8-0AB50980EF43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07284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タイトル プレースホルダー 1"/>
          <p:cNvSpPr>
            <a:spLocks noGrp="1" noChangeArrowheads="1"/>
          </p:cNvSpPr>
          <p:nvPr>
            <p:ph type="title"/>
          </p:nvPr>
        </p:nvSpPr>
        <p:spPr bwMode="auto">
          <a:xfrm>
            <a:off x="534988" y="303213"/>
            <a:ext cx="9623425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4267" tIns="52135" rIns="104267" bIns="5213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ru-RU"/>
              <a:t>マスター タイトルの書式設定</a:t>
            </a:r>
          </a:p>
        </p:txBody>
      </p:sp>
      <p:sp>
        <p:nvSpPr>
          <p:cNvPr id="1027" name="テキスト プレースホルダー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4988" y="1763713"/>
            <a:ext cx="9623425" cy="499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4267" tIns="52135" rIns="104267" bIns="5213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ru-RU"/>
              <a:t>マスター テキストの書式設定</a:t>
            </a:r>
          </a:p>
          <a:p>
            <a:pPr lvl="1"/>
            <a:r>
              <a:rPr lang="ja-JP" altLang="ru-RU"/>
              <a:t>第 </a:t>
            </a:r>
            <a:r>
              <a:rPr lang="ru-RU" altLang="ja-JP"/>
              <a:t>2 </a:t>
            </a:r>
            <a:r>
              <a:rPr lang="ja-JP" altLang="ru-RU"/>
              <a:t>レベル</a:t>
            </a:r>
          </a:p>
          <a:p>
            <a:pPr lvl="2"/>
            <a:r>
              <a:rPr lang="ja-JP" altLang="ru-RU"/>
              <a:t>第 </a:t>
            </a:r>
            <a:r>
              <a:rPr lang="ru-RU" altLang="ja-JP"/>
              <a:t>3 </a:t>
            </a:r>
            <a:r>
              <a:rPr lang="ja-JP" altLang="ru-RU"/>
              <a:t>レベル</a:t>
            </a:r>
          </a:p>
          <a:p>
            <a:pPr lvl="3"/>
            <a:r>
              <a:rPr lang="ja-JP" altLang="ru-RU"/>
              <a:t>第 </a:t>
            </a:r>
            <a:r>
              <a:rPr lang="ru-RU" altLang="ja-JP"/>
              <a:t>4 </a:t>
            </a:r>
            <a:r>
              <a:rPr lang="ja-JP" altLang="ru-RU"/>
              <a:t>レベル</a:t>
            </a:r>
          </a:p>
          <a:p>
            <a:pPr lvl="4"/>
            <a:r>
              <a:rPr lang="ja-JP" altLang="ru-RU"/>
              <a:t>第 </a:t>
            </a:r>
            <a:r>
              <a:rPr lang="ru-RU" altLang="ja-JP"/>
              <a:t>5 </a:t>
            </a:r>
            <a:r>
              <a:rPr lang="ja-JP" altLang="ru-RU"/>
              <a:t>レベル</a:t>
            </a:r>
          </a:p>
        </p:txBody>
      </p:sp>
      <p:sp>
        <p:nvSpPr>
          <p:cNvPr id="1028" name="日付プレースホルダー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4988" y="7008813"/>
            <a:ext cx="2495550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4267" tIns="52135" rIns="104267" bIns="52135" numCol="1" anchor="ctr" anchorCtr="0" compatLnSpc="1">
            <a:prstTxWarp prst="textNoShape">
              <a:avLst/>
            </a:prstTxWarp>
          </a:bodyPr>
          <a:lstStyle>
            <a:lvl1pPr defTabSz="1041400" eaLnBrk="1" hangingPunct="1">
              <a:buSzPct val="100000"/>
              <a:defRPr kumimoji="1" sz="14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フッター プレースホルダー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2838" y="7008813"/>
            <a:ext cx="3387725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4267" tIns="52135" rIns="104267" bIns="52135" numCol="1" anchor="ctr" anchorCtr="0" compatLnSpc="1">
            <a:prstTxWarp prst="textNoShape">
              <a:avLst/>
            </a:prstTxWarp>
          </a:bodyPr>
          <a:lstStyle>
            <a:lvl1pPr algn="ctr" defTabSz="1041400" eaLnBrk="1" hangingPunct="1">
              <a:buSzPct val="100000"/>
              <a:defRPr kumimoji="1" sz="14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スライド番号プレースホルダー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2863" y="7008813"/>
            <a:ext cx="2495550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4267" tIns="52135" rIns="104267" bIns="52135" numCol="1" anchor="ctr" anchorCtr="0" compatLnSpc="1">
            <a:prstTxWarp prst="textNoShape">
              <a:avLst/>
            </a:prstTxWarp>
          </a:bodyPr>
          <a:lstStyle>
            <a:lvl1pPr algn="r" defTabSz="1041400" eaLnBrk="1" hangingPunct="1">
              <a:buSzPct val="100000"/>
              <a:defRPr kumimoji="1" sz="14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BE963C3A-30AD-4708-B875-6BD78E13CEE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3" r:id="rId1"/>
    <p:sldLayoutId id="2147484003" r:id="rId2"/>
    <p:sldLayoutId id="2147484004" r:id="rId3"/>
    <p:sldLayoutId id="2147484005" r:id="rId4"/>
    <p:sldLayoutId id="2147484006" r:id="rId5"/>
    <p:sldLayoutId id="2147484007" r:id="rId6"/>
    <p:sldLayoutId id="2147484008" r:id="rId7"/>
    <p:sldLayoutId id="2147484009" r:id="rId8"/>
    <p:sldLayoutId id="2147484010" r:id="rId9"/>
    <p:sldLayoutId id="2147484011" r:id="rId10"/>
    <p:sldLayoutId id="2147484012" r:id="rId11"/>
  </p:sldLayoutIdLst>
  <p:txStyles>
    <p:titleStyle>
      <a:lvl1pPr algn="ctr" defTabSz="1041400" rtl="0" eaLnBrk="0" fontAlgn="base" hangingPunct="0">
        <a:spcBef>
          <a:spcPct val="0"/>
        </a:spcBef>
        <a:spcAft>
          <a:spcPct val="0"/>
        </a:spcAft>
        <a:buSzPct val="100000"/>
        <a:defRPr kumimoji="1" sz="50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041400" rtl="0" eaLnBrk="0" fontAlgn="base" hangingPunct="0">
        <a:spcBef>
          <a:spcPct val="0"/>
        </a:spcBef>
        <a:spcAft>
          <a:spcPct val="0"/>
        </a:spcAft>
        <a:buSzPct val="100000"/>
        <a:defRPr kumimoji="1" sz="5000">
          <a:solidFill>
            <a:schemeClr val="tx1"/>
          </a:solidFill>
          <a:latin typeface="Calibri" panose="020F0502020204030204" pitchFamily="34" charset="0"/>
          <a:ea typeface="ＭＳ Ｐゴシック" panose="020B0600070205080204" pitchFamily="50" charset="-128"/>
          <a:cs typeface="Arial" panose="020B0604020202020204" pitchFamily="34" charset="0"/>
        </a:defRPr>
      </a:lvl2pPr>
      <a:lvl3pPr algn="ctr" defTabSz="1041400" rtl="0" eaLnBrk="0" fontAlgn="base" hangingPunct="0">
        <a:spcBef>
          <a:spcPct val="0"/>
        </a:spcBef>
        <a:spcAft>
          <a:spcPct val="0"/>
        </a:spcAft>
        <a:buSzPct val="100000"/>
        <a:defRPr kumimoji="1" sz="5000">
          <a:solidFill>
            <a:schemeClr val="tx1"/>
          </a:solidFill>
          <a:latin typeface="Calibri" panose="020F0502020204030204" pitchFamily="34" charset="0"/>
          <a:ea typeface="ＭＳ Ｐゴシック" panose="020B0600070205080204" pitchFamily="50" charset="-128"/>
          <a:cs typeface="Arial" panose="020B0604020202020204" pitchFamily="34" charset="0"/>
        </a:defRPr>
      </a:lvl3pPr>
      <a:lvl4pPr algn="ctr" defTabSz="1041400" rtl="0" eaLnBrk="0" fontAlgn="base" hangingPunct="0">
        <a:spcBef>
          <a:spcPct val="0"/>
        </a:spcBef>
        <a:spcAft>
          <a:spcPct val="0"/>
        </a:spcAft>
        <a:buSzPct val="100000"/>
        <a:defRPr kumimoji="1" sz="5000">
          <a:solidFill>
            <a:schemeClr val="tx1"/>
          </a:solidFill>
          <a:latin typeface="Calibri" panose="020F0502020204030204" pitchFamily="34" charset="0"/>
          <a:ea typeface="ＭＳ Ｐゴシック" panose="020B0600070205080204" pitchFamily="50" charset="-128"/>
          <a:cs typeface="Arial" panose="020B0604020202020204" pitchFamily="34" charset="0"/>
        </a:defRPr>
      </a:lvl4pPr>
      <a:lvl5pPr algn="ctr" defTabSz="1041400" rtl="0" eaLnBrk="0" fontAlgn="base" hangingPunct="0">
        <a:spcBef>
          <a:spcPct val="0"/>
        </a:spcBef>
        <a:spcAft>
          <a:spcPct val="0"/>
        </a:spcAft>
        <a:buSzPct val="100000"/>
        <a:defRPr kumimoji="1" sz="5000">
          <a:solidFill>
            <a:schemeClr val="tx1"/>
          </a:solidFill>
          <a:latin typeface="Calibri" panose="020F0502020204030204" pitchFamily="34" charset="0"/>
          <a:ea typeface="ＭＳ Ｐゴシック" panose="020B0600070205080204" pitchFamily="50" charset="-128"/>
          <a:cs typeface="Arial" panose="020B0604020202020204" pitchFamily="34" charset="0"/>
        </a:defRPr>
      </a:lvl5pPr>
      <a:lvl6pPr marL="457200" algn="ctr" defTabSz="1041400" rtl="0" eaLnBrk="0" fontAlgn="base" hangingPunct="0">
        <a:spcBef>
          <a:spcPct val="0"/>
        </a:spcBef>
        <a:spcAft>
          <a:spcPct val="0"/>
        </a:spcAft>
        <a:buSzPct val="100000"/>
        <a:defRPr kumimoji="1" sz="5000">
          <a:solidFill>
            <a:schemeClr val="tx1"/>
          </a:solidFill>
          <a:latin typeface="Calibri" panose="020F0502020204030204" pitchFamily="34" charset="0"/>
          <a:ea typeface="ＭＳ Ｐゴシック" panose="020B0600070205080204" pitchFamily="50" charset="-128"/>
          <a:cs typeface="Arial" panose="020B0604020202020204" pitchFamily="34" charset="0"/>
        </a:defRPr>
      </a:lvl6pPr>
      <a:lvl7pPr marL="914400" algn="ctr" defTabSz="1041400" rtl="0" eaLnBrk="0" fontAlgn="base" hangingPunct="0">
        <a:spcBef>
          <a:spcPct val="0"/>
        </a:spcBef>
        <a:spcAft>
          <a:spcPct val="0"/>
        </a:spcAft>
        <a:buSzPct val="100000"/>
        <a:defRPr kumimoji="1" sz="5000">
          <a:solidFill>
            <a:schemeClr val="tx1"/>
          </a:solidFill>
          <a:latin typeface="Calibri" panose="020F0502020204030204" pitchFamily="34" charset="0"/>
          <a:ea typeface="ＭＳ Ｐゴシック" panose="020B0600070205080204" pitchFamily="50" charset="-128"/>
          <a:cs typeface="Arial" panose="020B0604020202020204" pitchFamily="34" charset="0"/>
        </a:defRPr>
      </a:lvl7pPr>
      <a:lvl8pPr marL="1371600" algn="ctr" defTabSz="1041400" rtl="0" eaLnBrk="0" fontAlgn="base" hangingPunct="0">
        <a:spcBef>
          <a:spcPct val="0"/>
        </a:spcBef>
        <a:spcAft>
          <a:spcPct val="0"/>
        </a:spcAft>
        <a:buSzPct val="100000"/>
        <a:defRPr kumimoji="1" sz="5000">
          <a:solidFill>
            <a:schemeClr val="tx1"/>
          </a:solidFill>
          <a:latin typeface="Calibri" panose="020F0502020204030204" pitchFamily="34" charset="0"/>
          <a:ea typeface="ＭＳ Ｐゴシック" panose="020B0600070205080204" pitchFamily="50" charset="-128"/>
          <a:cs typeface="Arial" panose="020B0604020202020204" pitchFamily="34" charset="0"/>
        </a:defRPr>
      </a:lvl8pPr>
      <a:lvl9pPr marL="1828800" algn="ctr" defTabSz="1041400" rtl="0" eaLnBrk="0" fontAlgn="base" hangingPunct="0">
        <a:spcBef>
          <a:spcPct val="0"/>
        </a:spcBef>
        <a:spcAft>
          <a:spcPct val="0"/>
        </a:spcAft>
        <a:buSzPct val="100000"/>
        <a:defRPr kumimoji="1" sz="5000">
          <a:solidFill>
            <a:schemeClr val="tx1"/>
          </a:solidFill>
          <a:latin typeface="Calibri" panose="020F0502020204030204" pitchFamily="34" charset="0"/>
          <a:ea typeface="ＭＳ Ｐゴシック" panose="020B0600070205080204" pitchFamily="50" charset="-128"/>
          <a:cs typeface="Arial" panose="020B0604020202020204" pitchFamily="34" charset="0"/>
        </a:defRPr>
      </a:lvl9pPr>
    </p:titleStyle>
    <p:bodyStyle>
      <a:lvl1pPr marL="388938" indent="-388938" algn="l" defTabSz="1041400" rtl="0" eaLnBrk="0" fontAlgn="base" hangingPunct="0">
        <a:spcBef>
          <a:spcPct val="20000"/>
        </a:spcBef>
        <a:spcAft>
          <a:spcPct val="0"/>
        </a:spcAft>
        <a:buSzPct val="100000"/>
        <a:buFont typeface="Arial" panose="020B0604020202020204" pitchFamily="34" charset="0"/>
        <a:buChar char="•"/>
        <a:defRPr kumimoji="1"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4550" indent="-323850" algn="l" defTabSz="1041400" rtl="0" eaLnBrk="0" fontAlgn="base" hangingPunct="0">
        <a:spcBef>
          <a:spcPct val="20000"/>
        </a:spcBef>
        <a:spcAft>
          <a:spcPct val="0"/>
        </a:spcAft>
        <a:buSzPct val="100000"/>
        <a:buFont typeface="Arial" panose="020B0604020202020204" pitchFamily="34" charset="0"/>
        <a:buChar char="–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1750" indent="-258763" algn="l" defTabSz="1041400" rtl="0" eaLnBrk="0" fontAlgn="base" hangingPunct="0">
        <a:spcBef>
          <a:spcPct val="20000"/>
        </a:spcBef>
        <a:spcAft>
          <a:spcPct val="0"/>
        </a:spcAft>
        <a:buSzPct val="100000"/>
        <a:buFont typeface="Arial" panose="020B0604020202020204" pitchFamily="34" charset="0"/>
        <a:buChar char="•"/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2450" indent="-258763" algn="l" defTabSz="1041400" rtl="0" eaLnBrk="0" fontAlgn="base" hangingPunct="0">
        <a:spcBef>
          <a:spcPct val="20000"/>
        </a:spcBef>
        <a:spcAft>
          <a:spcPct val="0"/>
        </a:spcAft>
        <a:buSzPct val="100000"/>
        <a:buFont typeface="Arial" panose="020B0604020202020204" pitchFamily="34" charset="0"/>
        <a:buChar char="–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4738" indent="-258763" algn="l" defTabSz="1041400" rtl="0" eaLnBrk="0" fontAlgn="base" hangingPunct="0">
        <a:spcBef>
          <a:spcPct val="20000"/>
        </a:spcBef>
        <a:spcAft>
          <a:spcPct val="0"/>
        </a:spcAft>
        <a:buSzPct val="100000"/>
        <a:buFont typeface="Arial" panose="020B0604020202020204" pitchFamily="34" charset="0"/>
        <a:buChar char="»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C9FAA8AE-22C4-4912-8E82-BAB5BA5AD753}"/>
              </a:ext>
            </a:extLst>
          </p:cNvPr>
          <p:cNvSpPr txBox="1"/>
          <p:nvPr/>
        </p:nvSpPr>
        <p:spPr>
          <a:xfrm>
            <a:off x="355363" y="612279"/>
            <a:ext cx="6571030" cy="1938992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78190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5400" b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名城大学の皆さんに</a:t>
            </a:r>
            <a:endParaRPr kumimoji="1" lang="en-US" altLang="ja-JP" sz="5400" b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メイリオ" panose="020B0604030504040204" pitchFamily="50" charset="-128"/>
              <a:ea typeface="メイリオ" panose="020B0604030504040204" pitchFamily="50" charset="-128"/>
              <a:cs typeface="Arial"/>
            </a:endParaRPr>
          </a:p>
          <a:p>
            <a:pPr marL="0" marR="0" lvl="0" indent="0" algn="l" defTabSz="78190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5400" b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是非知ってほしい</a:t>
            </a:r>
            <a:r>
              <a:rPr kumimoji="1" lang="ja-JP" altLang="en-US" sz="6600" b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！</a:t>
            </a:r>
            <a:endParaRPr kumimoji="1" lang="ja-JP" altLang="en-US" sz="5400" b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メイリオ" panose="020B0604030504040204" pitchFamily="50" charset="-128"/>
              <a:ea typeface="メイリオ" panose="020B0604030504040204" pitchFamily="50" charset="-128"/>
              <a:cs typeface="Arial"/>
            </a:endParaRP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A2B110D7-2395-409A-A150-2DC415DE19F1}"/>
              </a:ext>
            </a:extLst>
          </p:cNvPr>
          <p:cNvSpPr txBox="1"/>
          <p:nvPr/>
        </p:nvSpPr>
        <p:spPr>
          <a:xfrm>
            <a:off x="8401977" y="252239"/>
            <a:ext cx="1954381" cy="5991384"/>
          </a:xfrm>
          <a:prstGeom prst="rect">
            <a:avLst/>
          </a:prstGeom>
          <a:noFill/>
        </p:spPr>
        <p:txBody>
          <a:bodyPr vert="eaVert" wrap="none" rtlCol="0" anchor="ctr" anchorCtr="0">
            <a:spAutoFit/>
          </a:bodyPr>
          <a:lstStyle/>
          <a:p>
            <a:pPr marL="0" marR="0" lvl="0" indent="0" algn="l" defTabSz="78190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石川県の</a:t>
            </a: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E4F08B78-4520-4BAE-B07C-E68E96C57DC4}"/>
              </a:ext>
            </a:extLst>
          </p:cNvPr>
          <p:cNvSpPr txBox="1"/>
          <p:nvPr/>
        </p:nvSpPr>
        <p:spPr>
          <a:xfrm>
            <a:off x="162124" y="4114165"/>
            <a:ext cx="8392041" cy="3447098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marL="0" marR="0" lvl="0" indent="0" algn="l" defTabSz="78190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3800" b="1" dirty="0">
                <a:solidFill>
                  <a:srgbClr val="FFC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魅力</a:t>
            </a:r>
            <a:r>
              <a:rPr kumimoji="1" lang="ja-JP" altLang="en-US" sz="66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と</a:t>
            </a:r>
            <a:endParaRPr kumimoji="1" lang="en-US" altLang="ja-JP" sz="66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メイリオ" panose="020B0604030504040204" pitchFamily="50" charset="-128"/>
              <a:ea typeface="メイリオ" panose="020B0604030504040204" pitchFamily="50" charset="-128"/>
              <a:cs typeface="Arial"/>
            </a:endParaRPr>
          </a:p>
          <a:p>
            <a:pPr marL="0" marR="0" lvl="0" indent="0" algn="l" defTabSz="78190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80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インターンシップ</a:t>
            </a:r>
            <a:endParaRPr kumimoji="1" lang="ja-JP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メイリオ" panose="020B0604030504040204" pitchFamily="50" charset="-128"/>
              <a:ea typeface="メイリオ" panose="020B0604030504040204" pitchFamily="50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25007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E5D6363A-7593-4947-843D-52145C51B4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4212" y="2650788"/>
            <a:ext cx="7597139" cy="225968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4233" tIns="52116" rIns="104233" bIns="52116">
            <a:spAutoFit/>
          </a:bodyPr>
          <a:lstStyle>
            <a:lvl1pPr marL="457200" indent="-45720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１　石川で暮らすこと・働くことの魅力</a:t>
            </a:r>
            <a:endParaRPr lang="en-US" altLang="ja-JP" sz="32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en-US" altLang="ja-JP" sz="32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２　自分に似合う服とは？</a:t>
            </a:r>
            <a:endParaRPr lang="en-US" altLang="ja-JP" sz="32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本日の説明内容</a:t>
            </a:r>
          </a:p>
        </p:txBody>
      </p:sp>
    </p:spTree>
    <p:extLst>
      <p:ext uri="{BB962C8B-B14F-4D97-AF65-F5344CB8AC3E}">
        <p14:creationId xmlns:p14="http://schemas.microsoft.com/office/powerpoint/2010/main" val="32559228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スライド番号プレースホルダー 3">
            <a:extLst>
              <a:ext uri="{FF2B5EF4-FFF2-40B4-BE49-F238E27FC236}">
                <a16:creationId xmlns:a16="http://schemas.microsoft.com/office/drawing/2014/main" id="{6A0B7C56-3809-40C7-AEAB-32D7CE275C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2567" y="6521103"/>
            <a:ext cx="2133962" cy="364281"/>
          </a:xfrm>
          <a:noFill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890501"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1pPr>
            <a:lvl2pPr defTabSz="890501"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2pPr>
            <a:lvl3pPr defTabSz="890501"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3pPr>
            <a:lvl4pPr defTabSz="890501"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4pPr>
            <a:lvl5pPr defTabSz="890501"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5pPr>
            <a:lvl6pPr marL="2171954" indent="-217195" defTabSz="890501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6pPr>
            <a:lvl7pPr marL="2562906" indent="-217195" defTabSz="890501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7pPr>
            <a:lvl8pPr marL="2953857" indent="-217195" defTabSz="890501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8pPr>
            <a:lvl9pPr marL="3344809" indent="-217195" defTabSz="890501" eaLnBrk="0" fontAlgn="base" hangingPunct="0">
              <a:spcBef>
                <a:spcPct val="0"/>
              </a:spcBef>
              <a:spcAft>
                <a:spcPct val="0"/>
              </a:spcAft>
              <a:buSzPct val="100000"/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9pPr>
          </a:lstStyle>
          <a:p>
            <a:fld id="{4AB4F525-8B32-499A-9369-09B2E8E1B3C3}" type="slidenum">
              <a:rPr lang="en-US" altLang="ja-JP">
                <a:solidFill>
                  <a:srgbClr val="898989"/>
                </a:solidFill>
              </a:rPr>
              <a:pPr/>
              <a:t>3</a:t>
            </a:fld>
            <a:endParaRPr lang="en-US" altLang="ja-JP">
              <a:solidFill>
                <a:srgbClr val="898989"/>
              </a:solidFill>
            </a:endParaRPr>
          </a:p>
        </p:txBody>
      </p:sp>
      <p:sp>
        <p:nvSpPr>
          <p:cNvPr id="6" name="正方形/長方形 47">
            <a:extLst>
              <a:ext uri="{FF2B5EF4-FFF2-40B4-BE49-F238E27FC236}">
                <a16:creationId xmlns:a16="http://schemas.microsoft.com/office/drawing/2014/main" id="{6B7B3CDF-012D-4BA1-B9CF-3B9E37DE19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7883" y="6240940"/>
            <a:ext cx="781910" cy="59457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5142" tIns="42571" rIns="85142" bIns="42571"/>
          <a:lstStyle>
            <a:lvl1pPr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defTabSz="781903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ja-JP" sz="1710">
              <a:solidFill>
                <a:srgbClr val="000000"/>
              </a:solidFill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1622CF19-2D89-484D-8650-4F2642CDE0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481" y="2340471"/>
            <a:ext cx="8687886" cy="287744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9130" tIns="44565" rIns="89130" bIns="44565"/>
          <a:lstStyle>
            <a:lvl1pPr marL="457200" indent="-45720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ja-JP" altLang="en-US" sz="72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石川県って</a:t>
            </a:r>
            <a:endParaRPr lang="en-US" altLang="ja-JP" sz="7200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ja-JP" altLang="en-US" sz="72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どんなところ？</a:t>
            </a:r>
            <a:endParaRPr lang="en-US" altLang="ja-JP" sz="7200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ja-JP" sz="1200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石川県を一言で表現すると？</a:t>
            </a:r>
            <a:endParaRPr lang="en-US" altLang="ja-JP" sz="3600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ja-JP" sz="7200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8" name="図 7">
            <a:extLst>
              <a:ext uri="{FF2B5EF4-FFF2-40B4-BE49-F238E27FC236}">
                <a16:creationId xmlns:a16="http://schemas.microsoft.com/office/drawing/2014/main" id="{A7490FF1-A944-4D92-921E-E1D2AB2227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658" y="5355582"/>
            <a:ext cx="5293634" cy="2205681"/>
          </a:xfrm>
          <a:prstGeom prst="rect">
            <a:avLst/>
          </a:prstGeom>
        </p:spPr>
      </p:pic>
      <p:pic>
        <p:nvPicPr>
          <p:cNvPr id="9" name="図 8">
            <a:extLst>
              <a:ext uri="{FF2B5EF4-FFF2-40B4-BE49-F238E27FC236}">
                <a16:creationId xmlns:a16="http://schemas.microsoft.com/office/drawing/2014/main" id="{6C5BAAD9-3C90-435C-9650-C9FCF73249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66" y="5364807"/>
            <a:ext cx="5293634" cy="2205681"/>
          </a:xfrm>
          <a:prstGeom prst="rect">
            <a:avLst/>
          </a:prstGeom>
        </p:spPr>
      </p:pic>
      <p:pic>
        <p:nvPicPr>
          <p:cNvPr id="12" name="図 11">
            <a:extLst>
              <a:ext uri="{FF2B5EF4-FFF2-40B4-BE49-F238E27FC236}">
                <a16:creationId xmlns:a16="http://schemas.microsoft.com/office/drawing/2014/main" id="{5C017D15-DA31-42E8-AE24-79BA7E787EC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65" y="-1908"/>
            <a:ext cx="5293635" cy="2205681"/>
          </a:xfrm>
          <a:prstGeom prst="rect">
            <a:avLst/>
          </a:prstGeom>
        </p:spPr>
      </p:pic>
      <p:pic>
        <p:nvPicPr>
          <p:cNvPr id="13" name="図 12">
            <a:extLst>
              <a:ext uri="{FF2B5EF4-FFF2-40B4-BE49-F238E27FC236}">
                <a16:creationId xmlns:a16="http://schemas.microsoft.com/office/drawing/2014/main" id="{82A37DD3-20AD-4F80-A8F4-E6B5BC3A941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658" y="-3112"/>
            <a:ext cx="5296523" cy="2206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709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石川県は「美食の県」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6562BC3-0835-42CA-B2E6-8C2C7009B8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564" y="1406053"/>
            <a:ext cx="8027526" cy="3526706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98270" tIns="49135" rIns="98270" bIns="49135">
            <a:spAutoFit/>
          </a:bodyPr>
          <a:lstStyle>
            <a:lvl1pPr marL="457200" indent="-45720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ja-JP" altLang="en-US" sz="5091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地元ならではの</a:t>
            </a:r>
            <a:endParaRPr lang="en-US" altLang="ja-JP" sz="5091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ja-JP" altLang="en-US" sz="5091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おいしい食べ物が多かった</a:t>
            </a:r>
            <a:endParaRPr lang="en-US" altLang="ja-JP" sz="5091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ja-JP" altLang="en-US" sz="5091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都道府県ランキング</a:t>
            </a:r>
            <a:endParaRPr lang="en-US" altLang="ja-JP" sz="5091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8AAA12ED-48EF-48C1-AE12-06F0792FBB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473" y="6156895"/>
            <a:ext cx="4302147" cy="98408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8270" tIns="49135" rIns="98270" bIns="49135">
            <a:spAutoFit/>
          </a:bodyPr>
          <a:lstStyle>
            <a:lvl1pPr marL="457200" indent="-45720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ja-JP" altLang="en-US" sz="20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（じゃらんリサーチセンター調べ）</a:t>
            </a:r>
            <a:endParaRPr lang="en-US" altLang="ja-JP" sz="20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ja-JP" altLang="en-US" sz="20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「じゃらん宿泊旅行調査 </a:t>
            </a:r>
            <a:r>
              <a:rPr lang="en-US" altLang="ja-JP" sz="20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2021</a:t>
            </a:r>
            <a:r>
              <a:rPr lang="ja-JP" altLang="en-US" sz="20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endParaRPr lang="en-US" altLang="ja-JP" sz="20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F2464583-D7FB-49E2-8781-55D30054EB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2644" y="5772107"/>
            <a:ext cx="5320020" cy="151578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14922" tIns="57460" rIns="114922" bIns="57460">
            <a:spAutoFit/>
          </a:bodyPr>
          <a:lstStyle>
            <a:lvl1pPr marL="457200" indent="-45720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ja-JP" altLang="en-US" sz="6615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全国　　　位</a:t>
            </a:r>
            <a:endParaRPr lang="en-US" altLang="ja-JP" sz="6615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E551D9ED-1548-4811-A4B0-693AF41E0AE4}"/>
              </a:ext>
            </a:extLst>
          </p:cNvPr>
          <p:cNvSpPr txBox="1"/>
          <p:nvPr/>
        </p:nvSpPr>
        <p:spPr>
          <a:xfrm>
            <a:off x="6620901" y="3145494"/>
            <a:ext cx="3498506" cy="4978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1752" dirty="0">
                <a:solidFill>
                  <a:srgbClr val="FF0000"/>
                </a:solidFill>
                <a:latin typeface="Bodoni MT Black" panose="02070A03080606020203" pitchFamily="18" charset="0"/>
                <a:ea typeface="Segoe UI Black" panose="020B0A02040204020203" pitchFamily="34" charset="0"/>
                <a:cs typeface="Segoe UI Black" panose="020B0A02040204020203" pitchFamily="34" charset="0"/>
              </a:rPr>
              <a:t>1</a:t>
            </a:r>
            <a:endParaRPr kumimoji="1" lang="ja-JP" altLang="en-US" sz="31752" dirty="0">
              <a:solidFill>
                <a:srgbClr val="FF0000"/>
              </a:solidFill>
              <a:latin typeface="Bodoni MT Black" panose="02070A03080606020203" pitchFamily="18" charset="0"/>
              <a:cs typeface="Segoe UI Black" panose="020B0A02040204020203" pitchFamily="34" charset="0"/>
            </a:endParaRPr>
          </a:p>
        </p:txBody>
      </p:sp>
      <p:pic>
        <p:nvPicPr>
          <p:cNvPr id="2" name="図 1">
            <a:extLst>
              <a:ext uri="{FF2B5EF4-FFF2-40B4-BE49-F238E27FC236}">
                <a16:creationId xmlns:a16="http://schemas.microsoft.com/office/drawing/2014/main" id="{12D5EF7F-C9DD-4917-8CD8-A003D30F01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7748" y="900311"/>
            <a:ext cx="2895920" cy="1919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2009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石川県は「美肌の県」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78A8E8CA-7179-4716-8228-17314CC359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564" y="1406053"/>
            <a:ext cx="6070260" cy="2351578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98270" tIns="49135" rIns="98270" bIns="49135">
            <a:spAutoFit/>
          </a:bodyPr>
          <a:lstStyle>
            <a:lvl1pPr marL="457200" indent="-45720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ja-JP" altLang="en-US" sz="5091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美肌の女性が多い</a:t>
            </a:r>
            <a:endParaRPr lang="en-US" altLang="ja-JP" sz="5091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ja-JP" altLang="en-US" sz="5091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都道府県ランキング</a:t>
            </a:r>
            <a:endParaRPr lang="en-US" altLang="ja-JP" sz="5091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46AD2D3F-7D4A-4005-9C93-0DEBF7478A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2644" y="5772107"/>
            <a:ext cx="5320020" cy="151578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14922" tIns="57460" rIns="114922" bIns="57460">
            <a:spAutoFit/>
          </a:bodyPr>
          <a:lstStyle>
            <a:lvl1pPr marL="457200" indent="-45720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ja-JP" altLang="en-US" sz="6615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全国　　　位</a:t>
            </a:r>
            <a:endParaRPr lang="en-US" altLang="ja-JP" sz="6615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46F70805-9ACE-42FD-88F2-5CF0C86CEC53}"/>
              </a:ext>
            </a:extLst>
          </p:cNvPr>
          <p:cNvSpPr txBox="1"/>
          <p:nvPr/>
        </p:nvSpPr>
        <p:spPr>
          <a:xfrm>
            <a:off x="6620901" y="3145494"/>
            <a:ext cx="3498506" cy="4978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1752" dirty="0">
                <a:solidFill>
                  <a:srgbClr val="FF0000"/>
                </a:solidFill>
                <a:latin typeface="Bodoni MT Black" panose="02070A03080606020203" pitchFamily="18" charset="0"/>
                <a:ea typeface="Segoe UI Black" panose="020B0A02040204020203" pitchFamily="34" charset="0"/>
                <a:cs typeface="Segoe UI Black" panose="020B0A02040204020203" pitchFamily="34" charset="0"/>
              </a:rPr>
              <a:t>1</a:t>
            </a:r>
            <a:endParaRPr kumimoji="1" lang="ja-JP" altLang="en-US" sz="31752" dirty="0">
              <a:solidFill>
                <a:srgbClr val="FF0000"/>
              </a:solidFill>
              <a:latin typeface="Bodoni MT Black" panose="02070A03080606020203" pitchFamily="18" charset="0"/>
              <a:cs typeface="Segoe UI Black" panose="020B0A02040204020203" pitchFamily="34" charset="0"/>
            </a:endParaRPr>
          </a:p>
        </p:txBody>
      </p:sp>
      <p:pic>
        <p:nvPicPr>
          <p:cNvPr id="15" name="図 14">
            <a:extLst>
              <a:ext uri="{FF2B5EF4-FFF2-40B4-BE49-F238E27FC236}">
                <a16:creationId xmlns:a16="http://schemas.microsoft.com/office/drawing/2014/main" id="{093DD5F1-7DAE-4B5E-B542-9015CC606A9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868" y="1026041"/>
            <a:ext cx="3550787" cy="2970614"/>
          </a:xfrm>
          <a:prstGeom prst="rect">
            <a:avLst/>
          </a:prstGeom>
        </p:spPr>
      </p:pic>
      <p:sp>
        <p:nvSpPr>
          <p:cNvPr id="16" name="Rectangle 4">
            <a:extLst>
              <a:ext uri="{FF2B5EF4-FFF2-40B4-BE49-F238E27FC236}">
                <a16:creationId xmlns:a16="http://schemas.microsoft.com/office/drawing/2014/main" id="{978CF5C0-5F73-4F92-ACC9-86E0BBA53C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956" y="4722924"/>
            <a:ext cx="6291440" cy="104918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114922" tIns="57460" rIns="114922" bIns="57460">
            <a:spAutoFit/>
          </a:bodyPr>
          <a:lstStyle>
            <a:lvl1pPr marL="457200" indent="-45720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ja-JP" altLang="en-US" sz="441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美肌県グランプリ</a:t>
            </a:r>
            <a:r>
              <a:rPr lang="en-US" altLang="ja-JP" sz="441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2021</a:t>
            </a:r>
          </a:p>
        </p:txBody>
      </p:sp>
      <p:sp>
        <p:nvSpPr>
          <p:cNvPr id="17" name="Rectangle 4">
            <a:extLst>
              <a:ext uri="{FF2B5EF4-FFF2-40B4-BE49-F238E27FC236}">
                <a16:creationId xmlns:a16="http://schemas.microsoft.com/office/drawing/2014/main" id="{169A956C-DF71-4A8E-B304-D6EAEDEE5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740" y="6426561"/>
            <a:ext cx="3019744" cy="52242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98270" tIns="49135" rIns="98270" bIns="49135">
            <a:spAutoFit/>
          </a:bodyPr>
          <a:lstStyle>
            <a:lvl1pPr marL="457200" indent="-45720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ja-JP" altLang="en-US" sz="20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（ＰＯＬＡ化粧品調べ）</a:t>
            </a:r>
            <a:endParaRPr lang="en-US" altLang="ja-JP" sz="20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84968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円/楕円 1">
            <a:extLst>
              <a:ext uri="{FF2B5EF4-FFF2-40B4-BE49-F238E27FC236}">
                <a16:creationId xmlns:a16="http://schemas.microsoft.com/office/drawing/2014/main" id="{7BE8F9E6-770B-4F25-8503-F373CE1C9799}"/>
              </a:ext>
            </a:extLst>
          </p:cNvPr>
          <p:cNvSpPr/>
          <p:nvPr/>
        </p:nvSpPr>
        <p:spPr bwMode="auto">
          <a:xfrm>
            <a:off x="4637108" y="5724847"/>
            <a:ext cx="1815523" cy="1815523"/>
          </a:xfrm>
          <a:prstGeom prst="ellipse">
            <a:avLst/>
          </a:prstGeom>
          <a:solidFill>
            <a:schemeClr val="bg1">
              <a:lumMod val="50000"/>
              <a:alpha val="50195"/>
            </a:schemeClr>
          </a:solidFill>
          <a:ln>
            <a:noFill/>
          </a:ln>
          <a:effectLst/>
        </p:spPr>
        <p:txBody>
          <a:bodyPr rtlCol="0" anchor="ctr"/>
          <a:lstStyle/>
          <a:p>
            <a:pPr algn="ctr">
              <a:buSzPct val="100000"/>
            </a:pPr>
            <a:endParaRPr kumimoji="1" lang="ja-JP" altLang="en-US" sz="239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6" name="円/楕円 10">
            <a:extLst>
              <a:ext uri="{FF2B5EF4-FFF2-40B4-BE49-F238E27FC236}">
                <a16:creationId xmlns:a16="http://schemas.microsoft.com/office/drawing/2014/main" id="{D221EB59-C850-41E1-A4DB-462EA19129C6}"/>
              </a:ext>
            </a:extLst>
          </p:cNvPr>
          <p:cNvSpPr/>
          <p:nvPr/>
        </p:nvSpPr>
        <p:spPr bwMode="auto">
          <a:xfrm>
            <a:off x="6557883" y="5724847"/>
            <a:ext cx="1815523" cy="1815523"/>
          </a:xfrm>
          <a:prstGeom prst="ellipse">
            <a:avLst/>
          </a:prstGeom>
          <a:solidFill>
            <a:srgbClr val="C00000">
              <a:alpha val="50195"/>
            </a:srgbClr>
          </a:solidFill>
          <a:ln>
            <a:noFill/>
          </a:ln>
          <a:effectLst/>
        </p:spPr>
        <p:txBody>
          <a:bodyPr rtlCol="0" anchor="ctr"/>
          <a:lstStyle/>
          <a:p>
            <a:pPr algn="ctr">
              <a:buSzPct val="100000"/>
            </a:pPr>
            <a:endParaRPr kumimoji="1" lang="ja-JP" altLang="en-US" sz="239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3" name="円/楕円 1">
            <a:extLst>
              <a:ext uri="{FF2B5EF4-FFF2-40B4-BE49-F238E27FC236}">
                <a16:creationId xmlns:a16="http://schemas.microsoft.com/office/drawing/2014/main" id="{FBB003BD-4B1E-4BF9-AFB1-361EB304D60A}"/>
              </a:ext>
            </a:extLst>
          </p:cNvPr>
          <p:cNvSpPr/>
          <p:nvPr/>
        </p:nvSpPr>
        <p:spPr bwMode="auto">
          <a:xfrm>
            <a:off x="6773443" y="2815027"/>
            <a:ext cx="1815523" cy="1815523"/>
          </a:xfrm>
          <a:prstGeom prst="ellipse">
            <a:avLst/>
          </a:prstGeom>
          <a:solidFill>
            <a:schemeClr val="bg1">
              <a:lumMod val="50000"/>
              <a:alpha val="50195"/>
            </a:schemeClr>
          </a:solidFill>
          <a:ln>
            <a:noFill/>
          </a:ln>
          <a:effectLst/>
        </p:spPr>
        <p:txBody>
          <a:bodyPr rtlCol="0" anchor="ctr"/>
          <a:lstStyle/>
          <a:p>
            <a:pPr algn="ctr">
              <a:buSzPct val="100000"/>
            </a:pPr>
            <a:endParaRPr kumimoji="1" lang="ja-JP" altLang="en-US" sz="239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4" name="円/楕円 10">
            <a:extLst>
              <a:ext uri="{FF2B5EF4-FFF2-40B4-BE49-F238E27FC236}">
                <a16:creationId xmlns:a16="http://schemas.microsoft.com/office/drawing/2014/main" id="{F41C1160-6C51-4113-AFE0-E0972242A1BF}"/>
              </a:ext>
            </a:extLst>
          </p:cNvPr>
          <p:cNvSpPr/>
          <p:nvPr/>
        </p:nvSpPr>
        <p:spPr bwMode="auto">
          <a:xfrm>
            <a:off x="8694218" y="2815027"/>
            <a:ext cx="1815523" cy="1815523"/>
          </a:xfrm>
          <a:prstGeom prst="ellipse">
            <a:avLst/>
          </a:prstGeom>
          <a:solidFill>
            <a:srgbClr val="C00000">
              <a:alpha val="50195"/>
            </a:srgbClr>
          </a:solidFill>
          <a:ln>
            <a:noFill/>
          </a:ln>
          <a:effectLst/>
        </p:spPr>
        <p:txBody>
          <a:bodyPr rtlCol="0" anchor="ctr"/>
          <a:lstStyle/>
          <a:p>
            <a:pPr algn="ctr">
              <a:buSzPct val="100000"/>
            </a:pPr>
            <a:endParaRPr kumimoji="1" lang="ja-JP" altLang="en-US" sz="239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61863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石川県は「１パーセント県」</a:t>
            </a:r>
          </a:p>
        </p:txBody>
      </p:sp>
      <p:pic>
        <p:nvPicPr>
          <p:cNvPr id="11" name="図 10">
            <a:extLst>
              <a:ext uri="{FF2B5EF4-FFF2-40B4-BE49-F238E27FC236}">
                <a16:creationId xmlns:a16="http://schemas.microsoft.com/office/drawing/2014/main" id="{1C22EAF3-5B18-4AB2-AE27-0917BD8800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482" y="1332359"/>
            <a:ext cx="5073418" cy="5073418"/>
          </a:xfrm>
          <a:prstGeom prst="rect">
            <a:avLst/>
          </a:prstGeom>
        </p:spPr>
      </p:pic>
      <p:pic>
        <p:nvPicPr>
          <p:cNvPr id="18" name="図 17">
            <a:extLst>
              <a:ext uri="{FF2B5EF4-FFF2-40B4-BE49-F238E27FC236}">
                <a16:creationId xmlns:a16="http://schemas.microsoft.com/office/drawing/2014/main" id="{7BB9FF42-71C0-4D3D-85EF-2B41E9F1F11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75" t="9831" r="28029" b="12931"/>
          <a:stretch/>
        </p:blipFill>
        <p:spPr>
          <a:xfrm>
            <a:off x="4415629" y="2930906"/>
            <a:ext cx="706609" cy="1151509"/>
          </a:xfrm>
          <a:prstGeom prst="rect">
            <a:avLst/>
          </a:prstGeom>
        </p:spPr>
      </p:pic>
      <p:sp>
        <p:nvSpPr>
          <p:cNvPr id="19" name="円/楕円 1">
            <a:extLst>
              <a:ext uri="{FF2B5EF4-FFF2-40B4-BE49-F238E27FC236}">
                <a16:creationId xmlns:a16="http://schemas.microsoft.com/office/drawing/2014/main" id="{A7268411-FD4F-4FDA-A48B-09F598D4FAF4}"/>
              </a:ext>
            </a:extLst>
          </p:cNvPr>
          <p:cNvSpPr/>
          <p:nvPr/>
        </p:nvSpPr>
        <p:spPr bwMode="auto">
          <a:xfrm>
            <a:off x="342152" y="1893099"/>
            <a:ext cx="1815523" cy="1815523"/>
          </a:xfrm>
          <a:prstGeom prst="ellipse">
            <a:avLst/>
          </a:prstGeom>
          <a:solidFill>
            <a:schemeClr val="bg1">
              <a:lumMod val="50000"/>
              <a:alpha val="50195"/>
            </a:schemeClr>
          </a:solidFill>
          <a:ln>
            <a:noFill/>
          </a:ln>
          <a:effectLst/>
        </p:spPr>
        <p:txBody>
          <a:bodyPr rtlCol="0" anchor="ctr"/>
          <a:lstStyle/>
          <a:p>
            <a:pPr algn="ctr">
              <a:buSzPct val="100000"/>
            </a:pPr>
            <a:endParaRPr kumimoji="1" lang="ja-JP" altLang="en-US" sz="239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0" name="円/楕円 10">
            <a:extLst>
              <a:ext uri="{FF2B5EF4-FFF2-40B4-BE49-F238E27FC236}">
                <a16:creationId xmlns:a16="http://schemas.microsoft.com/office/drawing/2014/main" id="{D3C3F7E1-7166-4038-B78D-F70B6EE85152}"/>
              </a:ext>
            </a:extLst>
          </p:cNvPr>
          <p:cNvSpPr/>
          <p:nvPr/>
        </p:nvSpPr>
        <p:spPr bwMode="auto">
          <a:xfrm>
            <a:off x="2262927" y="1893099"/>
            <a:ext cx="1815523" cy="1815523"/>
          </a:xfrm>
          <a:prstGeom prst="ellipse">
            <a:avLst/>
          </a:prstGeom>
          <a:solidFill>
            <a:srgbClr val="C00000">
              <a:alpha val="50195"/>
            </a:srgbClr>
          </a:solidFill>
          <a:ln>
            <a:noFill/>
          </a:ln>
          <a:effectLst/>
        </p:spPr>
        <p:txBody>
          <a:bodyPr rtlCol="0" anchor="ctr"/>
          <a:lstStyle/>
          <a:p>
            <a:pPr algn="ctr">
              <a:buSzPct val="100000"/>
            </a:pPr>
            <a:endParaRPr kumimoji="1" lang="ja-JP" altLang="en-US" sz="239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1" name="テキスト ボックス 20">
            <a:extLst>
              <a:ext uri="{FF2B5EF4-FFF2-40B4-BE49-F238E27FC236}">
                <a16:creationId xmlns:a16="http://schemas.microsoft.com/office/drawing/2014/main" id="{1DA7BF9E-A360-43DA-9EC5-8D329355171D}"/>
              </a:ext>
            </a:extLst>
          </p:cNvPr>
          <p:cNvSpPr txBox="1"/>
          <p:nvPr/>
        </p:nvSpPr>
        <p:spPr>
          <a:xfrm>
            <a:off x="2569773" y="309931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（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1.1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％）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2" name="テキスト ボックス 21">
            <a:extLst>
              <a:ext uri="{FF2B5EF4-FFF2-40B4-BE49-F238E27FC236}">
                <a16:creationId xmlns:a16="http://schemas.microsoft.com/office/drawing/2014/main" id="{9A968FCE-0B92-4FC5-9C60-14F38CE9CA51}"/>
              </a:ext>
            </a:extLst>
          </p:cNvPr>
          <p:cNvSpPr txBox="1"/>
          <p:nvPr/>
        </p:nvSpPr>
        <p:spPr>
          <a:xfrm>
            <a:off x="637845" y="1428063"/>
            <a:ext cx="1224136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 anchor="ctr" anchorCtr="0">
            <a:spAutoFit/>
          </a:bodyPr>
          <a:lstStyle/>
          <a:p>
            <a:pPr algn="ctr"/>
            <a:r>
              <a:rPr kumimoji="1" lang="ja-JP" altLang="en-US" b="1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面積</a:t>
            </a:r>
          </a:p>
        </p:txBody>
      </p:sp>
      <p:sp>
        <p:nvSpPr>
          <p:cNvPr id="23" name="テキスト ボックス 22">
            <a:extLst>
              <a:ext uri="{FF2B5EF4-FFF2-40B4-BE49-F238E27FC236}">
                <a16:creationId xmlns:a16="http://schemas.microsoft.com/office/drawing/2014/main" id="{0F594AF6-28B5-4A33-B8B7-9DA2706C8F83}"/>
              </a:ext>
            </a:extLst>
          </p:cNvPr>
          <p:cNvSpPr txBox="1"/>
          <p:nvPr/>
        </p:nvSpPr>
        <p:spPr>
          <a:xfrm>
            <a:off x="918199" y="2247120"/>
            <a:ext cx="756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全国</a:t>
            </a:r>
          </a:p>
        </p:txBody>
      </p:sp>
      <p:sp>
        <p:nvSpPr>
          <p:cNvPr id="24" name="テキスト ボックス 23">
            <a:extLst>
              <a:ext uri="{FF2B5EF4-FFF2-40B4-BE49-F238E27FC236}">
                <a16:creationId xmlns:a16="http://schemas.microsoft.com/office/drawing/2014/main" id="{99A62306-2F75-4560-A5B2-7DF455735A91}"/>
              </a:ext>
            </a:extLst>
          </p:cNvPr>
          <p:cNvSpPr txBox="1"/>
          <p:nvPr/>
        </p:nvSpPr>
        <p:spPr>
          <a:xfrm>
            <a:off x="306140" y="2669296"/>
            <a:ext cx="1973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377,974</a:t>
            </a:r>
            <a:r>
              <a:rPr kumimoji="1" lang="ja-JP" altLang="en-US" sz="1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㎢</a:t>
            </a:r>
          </a:p>
        </p:txBody>
      </p:sp>
      <p:sp>
        <p:nvSpPr>
          <p:cNvPr id="25" name="テキスト ボックス 24">
            <a:extLst>
              <a:ext uri="{FF2B5EF4-FFF2-40B4-BE49-F238E27FC236}">
                <a16:creationId xmlns:a16="http://schemas.microsoft.com/office/drawing/2014/main" id="{F579AD77-AD91-4551-8021-FB312EC420F2}"/>
              </a:ext>
            </a:extLst>
          </p:cNvPr>
          <p:cNvSpPr txBox="1"/>
          <p:nvPr/>
        </p:nvSpPr>
        <p:spPr>
          <a:xfrm>
            <a:off x="2301293" y="2546185"/>
            <a:ext cx="1819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4,186</a:t>
            </a:r>
            <a:r>
              <a:rPr kumimoji="1" lang="ja-JP" altLang="en-US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㎢</a:t>
            </a:r>
          </a:p>
        </p:txBody>
      </p:sp>
      <p:sp>
        <p:nvSpPr>
          <p:cNvPr id="26" name="テキスト ボックス 25">
            <a:extLst>
              <a:ext uri="{FF2B5EF4-FFF2-40B4-BE49-F238E27FC236}">
                <a16:creationId xmlns:a16="http://schemas.microsoft.com/office/drawing/2014/main" id="{19E81820-4603-4B2A-A490-385BCACCD651}"/>
              </a:ext>
            </a:extLst>
          </p:cNvPr>
          <p:cNvSpPr txBox="1"/>
          <p:nvPr/>
        </p:nvSpPr>
        <p:spPr>
          <a:xfrm>
            <a:off x="2713789" y="2248861"/>
            <a:ext cx="1044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石川県</a:t>
            </a:r>
          </a:p>
        </p:txBody>
      </p:sp>
      <p:sp>
        <p:nvSpPr>
          <p:cNvPr id="29" name="テキスト ボックス 28">
            <a:extLst>
              <a:ext uri="{FF2B5EF4-FFF2-40B4-BE49-F238E27FC236}">
                <a16:creationId xmlns:a16="http://schemas.microsoft.com/office/drawing/2014/main" id="{37AB9159-91C2-4ECA-8D76-538302699EF9}"/>
              </a:ext>
            </a:extLst>
          </p:cNvPr>
          <p:cNvSpPr txBox="1"/>
          <p:nvPr/>
        </p:nvSpPr>
        <p:spPr>
          <a:xfrm>
            <a:off x="8927548" y="3944270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（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0.9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％）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0" name="テキスト ボックス 29">
            <a:extLst>
              <a:ext uri="{FF2B5EF4-FFF2-40B4-BE49-F238E27FC236}">
                <a16:creationId xmlns:a16="http://schemas.microsoft.com/office/drawing/2014/main" id="{172F179D-2AF8-4A3C-8CCB-87648C1083E5}"/>
              </a:ext>
            </a:extLst>
          </p:cNvPr>
          <p:cNvSpPr txBox="1"/>
          <p:nvPr/>
        </p:nvSpPr>
        <p:spPr>
          <a:xfrm>
            <a:off x="7039739" y="2412479"/>
            <a:ext cx="1224136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b="1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人口</a:t>
            </a:r>
          </a:p>
        </p:txBody>
      </p:sp>
      <p:sp>
        <p:nvSpPr>
          <p:cNvPr id="31" name="テキスト ボックス 30">
            <a:extLst>
              <a:ext uri="{FF2B5EF4-FFF2-40B4-BE49-F238E27FC236}">
                <a16:creationId xmlns:a16="http://schemas.microsoft.com/office/drawing/2014/main" id="{06D3012C-FB50-42B3-918D-CF562354A80E}"/>
              </a:ext>
            </a:extLst>
          </p:cNvPr>
          <p:cNvSpPr txBox="1"/>
          <p:nvPr/>
        </p:nvSpPr>
        <p:spPr>
          <a:xfrm>
            <a:off x="7327771" y="3123747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全国</a:t>
            </a:r>
          </a:p>
        </p:txBody>
      </p:sp>
      <p:sp>
        <p:nvSpPr>
          <p:cNvPr id="32" name="テキスト ボックス 31">
            <a:extLst>
              <a:ext uri="{FF2B5EF4-FFF2-40B4-BE49-F238E27FC236}">
                <a16:creationId xmlns:a16="http://schemas.microsoft.com/office/drawing/2014/main" id="{15BB7141-B66C-41D9-82EC-1C0176ECE97C}"/>
              </a:ext>
            </a:extLst>
          </p:cNvPr>
          <p:cNvSpPr txBox="1"/>
          <p:nvPr/>
        </p:nvSpPr>
        <p:spPr>
          <a:xfrm>
            <a:off x="6839316" y="3473655"/>
            <a:ext cx="17745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kumimoji="1" lang="ja-JP" altLang="en-US" sz="2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億</a:t>
            </a:r>
            <a:r>
              <a:rPr kumimoji="1" lang="en-US" altLang="ja-JP" sz="2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2,550</a:t>
            </a:r>
          </a:p>
          <a:p>
            <a:r>
              <a:rPr lang="ja-JP" altLang="en-US" sz="2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  </a:t>
            </a:r>
            <a:r>
              <a:rPr kumimoji="1" lang="ja-JP" altLang="en-US" sz="2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万人</a:t>
            </a:r>
            <a:endParaRPr kumimoji="1" lang="ja-JP" altLang="en-US" sz="12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3" name="テキスト ボックス 32">
            <a:extLst>
              <a:ext uri="{FF2B5EF4-FFF2-40B4-BE49-F238E27FC236}">
                <a16:creationId xmlns:a16="http://schemas.microsoft.com/office/drawing/2014/main" id="{209E1D56-BBA5-422D-BF16-72EFBECB8C7A}"/>
              </a:ext>
            </a:extLst>
          </p:cNvPr>
          <p:cNvSpPr txBox="1"/>
          <p:nvPr/>
        </p:nvSpPr>
        <p:spPr>
          <a:xfrm>
            <a:off x="8711524" y="3554613"/>
            <a:ext cx="1819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112.5</a:t>
            </a:r>
            <a:r>
              <a:rPr kumimoji="1" lang="ja-JP" altLang="en-US" sz="2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万人</a:t>
            </a:r>
            <a:endParaRPr kumimoji="1" lang="ja-JP" altLang="en-US" sz="12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4" name="テキスト ボックス 33">
            <a:extLst>
              <a:ext uri="{FF2B5EF4-FFF2-40B4-BE49-F238E27FC236}">
                <a16:creationId xmlns:a16="http://schemas.microsoft.com/office/drawing/2014/main" id="{DED17515-D725-4D96-BA92-1DCCEE496F8C}"/>
              </a:ext>
            </a:extLst>
          </p:cNvPr>
          <p:cNvSpPr txBox="1"/>
          <p:nvPr/>
        </p:nvSpPr>
        <p:spPr>
          <a:xfrm>
            <a:off x="9127971" y="3123747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石川県</a:t>
            </a:r>
          </a:p>
        </p:txBody>
      </p:sp>
      <p:sp>
        <p:nvSpPr>
          <p:cNvPr id="37" name="テキスト ボックス 36">
            <a:extLst>
              <a:ext uri="{FF2B5EF4-FFF2-40B4-BE49-F238E27FC236}">
                <a16:creationId xmlns:a16="http://schemas.microsoft.com/office/drawing/2014/main" id="{63CFD99E-8949-4220-BC1E-3D6D59BE923D}"/>
              </a:ext>
            </a:extLst>
          </p:cNvPr>
          <p:cNvSpPr txBox="1"/>
          <p:nvPr/>
        </p:nvSpPr>
        <p:spPr>
          <a:xfrm>
            <a:off x="6810301" y="6905410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（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0.86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％）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8" name="テキスト ボックス 37">
            <a:extLst>
              <a:ext uri="{FF2B5EF4-FFF2-40B4-BE49-F238E27FC236}">
                <a16:creationId xmlns:a16="http://schemas.microsoft.com/office/drawing/2014/main" id="{2EBE35C5-8310-4ADE-9192-C15F3A93448C}"/>
              </a:ext>
            </a:extLst>
          </p:cNvPr>
          <p:cNvSpPr txBox="1"/>
          <p:nvPr/>
        </p:nvSpPr>
        <p:spPr>
          <a:xfrm>
            <a:off x="4864598" y="5310949"/>
            <a:ext cx="2504569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b="1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県（国）内総生産</a:t>
            </a:r>
          </a:p>
        </p:txBody>
      </p:sp>
      <p:sp>
        <p:nvSpPr>
          <p:cNvPr id="39" name="テキスト ボックス 38">
            <a:extLst>
              <a:ext uri="{FF2B5EF4-FFF2-40B4-BE49-F238E27FC236}">
                <a16:creationId xmlns:a16="http://schemas.microsoft.com/office/drawing/2014/main" id="{F253C08C-A487-4452-8795-9AED0385847E}"/>
              </a:ext>
            </a:extLst>
          </p:cNvPr>
          <p:cNvSpPr txBox="1"/>
          <p:nvPr/>
        </p:nvSpPr>
        <p:spPr>
          <a:xfrm>
            <a:off x="5179004" y="615522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全国</a:t>
            </a:r>
          </a:p>
        </p:txBody>
      </p:sp>
      <p:sp>
        <p:nvSpPr>
          <p:cNvPr id="40" name="テキスト ボックス 39">
            <a:extLst>
              <a:ext uri="{FF2B5EF4-FFF2-40B4-BE49-F238E27FC236}">
                <a16:creationId xmlns:a16="http://schemas.microsoft.com/office/drawing/2014/main" id="{E3C375A5-2BE1-4416-8A7B-C4DE66F131FC}"/>
              </a:ext>
            </a:extLst>
          </p:cNvPr>
          <p:cNvSpPr txBox="1"/>
          <p:nvPr/>
        </p:nvSpPr>
        <p:spPr>
          <a:xfrm>
            <a:off x="4667108" y="6505128"/>
            <a:ext cx="17745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533.7</a:t>
            </a:r>
            <a:r>
              <a:rPr kumimoji="1" lang="ja-JP" altLang="en-US" sz="2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兆円</a:t>
            </a:r>
            <a:endParaRPr kumimoji="1" lang="ja-JP" altLang="en-US" sz="12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1" name="テキスト ボックス 40">
            <a:extLst>
              <a:ext uri="{FF2B5EF4-FFF2-40B4-BE49-F238E27FC236}">
                <a16:creationId xmlns:a16="http://schemas.microsoft.com/office/drawing/2014/main" id="{BFF6CE4D-8A5E-47E9-B02F-61B1E0EBF106}"/>
              </a:ext>
            </a:extLst>
          </p:cNvPr>
          <p:cNvSpPr txBox="1"/>
          <p:nvPr/>
        </p:nvSpPr>
        <p:spPr>
          <a:xfrm>
            <a:off x="6836173" y="6431794"/>
            <a:ext cx="1318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4.6</a:t>
            </a:r>
            <a:r>
              <a:rPr kumimoji="1" lang="ja-JP" altLang="en-US" sz="2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兆円</a:t>
            </a:r>
            <a:endParaRPr kumimoji="1" lang="ja-JP" altLang="en-US" sz="12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2" name="テキスト ボックス 41">
            <a:extLst>
              <a:ext uri="{FF2B5EF4-FFF2-40B4-BE49-F238E27FC236}">
                <a16:creationId xmlns:a16="http://schemas.microsoft.com/office/drawing/2014/main" id="{13B5F8F7-168C-48C1-ACF3-043DE7F4C88B}"/>
              </a:ext>
            </a:extLst>
          </p:cNvPr>
          <p:cNvSpPr txBox="1"/>
          <p:nvPr/>
        </p:nvSpPr>
        <p:spPr>
          <a:xfrm>
            <a:off x="7010724" y="6084887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石川県</a:t>
            </a:r>
          </a:p>
        </p:txBody>
      </p:sp>
    </p:spTree>
    <p:extLst>
      <p:ext uri="{BB962C8B-B14F-4D97-AF65-F5344CB8AC3E}">
        <p14:creationId xmlns:p14="http://schemas.microsoft.com/office/powerpoint/2010/main" val="6579133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71096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みなさんに伝えたい、石川の魅力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EA34B6-D4F9-4A9E-B604-4951CB6AF1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4703" y="1404367"/>
            <a:ext cx="8520469" cy="488348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4233" tIns="52116" rIns="104233" bIns="52116">
            <a:spAutoFit/>
          </a:bodyPr>
          <a:lstStyle>
            <a:lvl1pPr marL="457200" indent="-45720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indent="0" eaLnBrk="1" hangingPunct="1">
              <a:lnSpc>
                <a:spcPct val="200000"/>
              </a:lnSpc>
              <a:spcBef>
                <a:spcPct val="0"/>
              </a:spcBef>
              <a:buNone/>
            </a:pPr>
            <a:r>
              <a:rPr lang="ja-JP" altLang="en-US" sz="5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◆住みやすい石川県</a:t>
            </a:r>
            <a:endParaRPr lang="en-US" altLang="ja-JP" sz="5400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 eaLnBrk="1" hangingPunct="1">
              <a:lnSpc>
                <a:spcPct val="200000"/>
              </a:lnSpc>
              <a:spcBef>
                <a:spcPct val="0"/>
              </a:spcBef>
              <a:buNone/>
            </a:pPr>
            <a:r>
              <a:rPr lang="ja-JP" altLang="en-US" sz="5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◇働きやすい石川県</a:t>
            </a:r>
            <a:endParaRPr lang="en-US" altLang="ja-JP" sz="5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 eaLnBrk="1" hangingPunct="1">
              <a:lnSpc>
                <a:spcPct val="200000"/>
              </a:lnSpc>
              <a:spcBef>
                <a:spcPct val="0"/>
              </a:spcBef>
              <a:buNone/>
            </a:pPr>
            <a:r>
              <a:rPr lang="ja-JP" altLang="en-US" sz="5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◇実はすごい石川県の企業</a:t>
            </a:r>
            <a:endParaRPr lang="en-US" altLang="ja-JP" sz="5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920826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住みやすい石川県</a:t>
            </a: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36BCEFFB-6252-4AC1-BA7C-93944EA75A2A}"/>
              </a:ext>
            </a:extLst>
          </p:cNvPr>
          <p:cNvSpPr txBox="1"/>
          <p:nvPr/>
        </p:nvSpPr>
        <p:spPr>
          <a:xfrm>
            <a:off x="371917" y="1046757"/>
            <a:ext cx="2593018" cy="471867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 defTabSz="862048"/>
            <a:r>
              <a:rPr lang="ja-JP" altLang="en-US" sz="1565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家計</a:t>
            </a:r>
          </a:p>
        </p:txBody>
      </p:sp>
      <p:sp>
        <p:nvSpPr>
          <p:cNvPr id="18" name="Rectangle 4">
            <a:extLst>
              <a:ext uri="{FF2B5EF4-FFF2-40B4-BE49-F238E27FC236}">
                <a16:creationId xmlns:a16="http://schemas.microsoft.com/office/drawing/2014/main" id="{FA2C8978-AEED-4AB1-B385-2298EED591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19213" y="917463"/>
            <a:ext cx="6580015" cy="619186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8270" tIns="49135" rIns="98270" bIns="49135">
            <a:spAutoFit/>
          </a:bodyPr>
          <a:lstStyle>
            <a:lvl1pPr marL="457200" indent="-45720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ja-JP" altLang="en-US" sz="3771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■物価が安い</a:t>
            </a:r>
            <a:endParaRPr lang="en-US" altLang="ja-JP" sz="3771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東京都の物価を</a:t>
            </a:r>
            <a:r>
              <a:rPr lang="en-US" altLang="ja-JP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100</a:t>
            </a: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とした場合</a:t>
            </a:r>
            <a:endParaRPr lang="en-US" altLang="ja-JP" sz="3016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石川県の物価は </a:t>
            </a:r>
            <a:r>
              <a:rPr lang="en-US" altLang="ja-JP" sz="4525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95.5</a:t>
            </a:r>
            <a:r>
              <a:rPr lang="ja-JP" altLang="en-US" sz="2262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（４％</a:t>
            </a:r>
            <a:r>
              <a:rPr lang="en-US" altLang="ja-JP" sz="2262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OFF</a:t>
            </a:r>
            <a:r>
              <a:rPr lang="ja-JP" altLang="en-US" sz="2262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）</a:t>
            </a:r>
            <a:endParaRPr lang="en-US" altLang="ja-JP" sz="2262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ja-JP" altLang="en-US" sz="3771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■家賃も安い</a:t>
            </a:r>
            <a:endParaRPr lang="en-US" altLang="ja-JP" sz="3771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２ＬＤＫの物件を借りた場合</a:t>
            </a:r>
            <a:endParaRPr lang="en-US" altLang="ja-JP" sz="3016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石川県の相場なら</a:t>
            </a:r>
            <a:r>
              <a:rPr lang="en-US" altLang="ja-JP" sz="4525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6.74</a:t>
            </a:r>
            <a:r>
              <a:rPr lang="ja-JP" altLang="en-US" sz="3016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万円</a:t>
            </a:r>
            <a:endParaRPr lang="en-US" altLang="ja-JP" sz="3016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　　　　　　  </a:t>
            </a:r>
            <a:r>
              <a:rPr lang="ja-JP" altLang="en-US" sz="2262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（東京都の約</a:t>
            </a:r>
            <a:r>
              <a:rPr lang="en-US" altLang="ja-JP" sz="2262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1/4</a:t>
            </a:r>
            <a:r>
              <a:rPr lang="ja-JP" altLang="en-US" sz="2262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）</a:t>
            </a:r>
            <a:r>
              <a:rPr lang="ja-JP" altLang="en-US" sz="2262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 </a:t>
            </a:r>
            <a:endParaRPr lang="en-US" altLang="ja-JP" sz="3016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ja-JP" altLang="en-US" sz="3771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■自由に使えるお金が多い</a:t>
            </a:r>
            <a:endParaRPr lang="en-US" altLang="ja-JP" sz="3771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spcBef>
                <a:spcPct val="0"/>
              </a:spcBef>
              <a:buNone/>
            </a:pPr>
            <a:r>
              <a:rPr kumimoji="0"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   勤労者世帯可処分所得</a:t>
            </a:r>
            <a:r>
              <a:rPr kumimoji="0" lang="ja-JP" altLang="en-US" sz="4525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全国</a:t>
            </a:r>
            <a:r>
              <a:rPr kumimoji="0" lang="en-US" altLang="ja-JP" sz="4525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4</a:t>
            </a:r>
            <a:r>
              <a:rPr kumimoji="0" lang="ja-JP" altLang="en-US" sz="4525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位</a:t>
            </a:r>
            <a:endParaRPr kumimoji="0" lang="en-US" altLang="ja-JP" sz="4525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Arial"/>
            </a:endParaRPr>
          </a:p>
        </p:txBody>
      </p:sp>
      <p:pic>
        <p:nvPicPr>
          <p:cNvPr id="19" name="図 18">
            <a:extLst>
              <a:ext uri="{FF2B5EF4-FFF2-40B4-BE49-F238E27FC236}">
                <a16:creationId xmlns:a16="http://schemas.microsoft.com/office/drawing/2014/main" id="{8EF5F8CC-A4F0-4A98-AA0E-1A5465CE4E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220" y="5801553"/>
            <a:ext cx="1441407" cy="1441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000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住みやすい石川県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C18A8FE8-EB9E-43A8-BCE7-7003C358F6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812" y="900311"/>
            <a:ext cx="8974901" cy="172358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8270" tIns="49135" rIns="98270" bIns="49135">
            <a:spAutoFit/>
          </a:bodyPr>
          <a:lstStyle>
            <a:lvl1pPr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ja-JP" altLang="en-US" sz="3016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家計収支シミュレーション</a:t>
            </a:r>
            <a:endParaRPr lang="en-US" altLang="ja-JP" sz="3016" b="1" dirty="0">
              <a:solidFill>
                <a:srgbClr val="0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ja-JP" altLang="en-US" sz="3016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☞ 石川で生活すると、東京より</a:t>
            </a:r>
            <a:r>
              <a:rPr lang="ja-JP" altLang="en-US" sz="3016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約</a:t>
            </a:r>
            <a:r>
              <a:rPr lang="en-US" altLang="ja-JP" sz="3016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1,700</a:t>
            </a:r>
            <a:r>
              <a:rPr lang="ja-JP" altLang="en-US" sz="3016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万円</a:t>
            </a:r>
            <a:r>
              <a:rPr lang="ja-JP" altLang="en-US" sz="3016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多く</a:t>
            </a:r>
            <a:endParaRPr lang="en-US" altLang="ja-JP" sz="3016" b="1" dirty="0">
              <a:solidFill>
                <a:srgbClr val="0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ja-JP" altLang="en-US" sz="3016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  お金が貯まる！？</a:t>
            </a:r>
            <a:endParaRPr lang="ja-JP" altLang="en-US" sz="3016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9" name="図 8">
            <a:extLst>
              <a:ext uri="{FF2B5EF4-FFF2-40B4-BE49-F238E27FC236}">
                <a16:creationId xmlns:a16="http://schemas.microsoft.com/office/drawing/2014/main" id="{2C5A6AF4-E800-4759-8E72-980C16F23A5D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12" b="11384"/>
          <a:stretch/>
        </p:blipFill>
        <p:spPr bwMode="auto">
          <a:xfrm>
            <a:off x="329572" y="3485194"/>
            <a:ext cx="6985903" cy="378558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1C51C2F3-EA6E-49D8-8845-7C004C1673DC}"/>
              </a:ext>
            </a:extLst>
          </p:cNvPr>
          <p:cNvSpPr txBox="1"/>
          <p:nvPr/>
        </p:nvSpPr>
        <p:spPr>
          <a:xfrm>
            <a:off x="587845" y="2632105"/>
            <a:ext cx="9439375" cy="788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2048"/>
            <a:r>
              <a:rPr lang="en-US" altLang="ja-JP" sz="1508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60</a:t>
            </a:r>
            <a:r>
              <a:rPr lang="ja-JP" altLang="en-US" sz="1508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歳時点での家計の累計収支。石川は金沢市内、東京は練馬区内の一戸建てに住み、夫婦共働きで２人の子どもを大学まで行かせる場合を想定。経済産業省「生活コストの「見える化」システム」などをもとに、（株）計画情報研究所が一部独自の想定を行い試算。</a:t>
            </a:r>
          </a:p>
        </p:txBody>
      </p:sp>
      <p:sp>
        <p:nvSpPr>
          <p:cNvPr id="13" name="角丸四角形吹き出し 4">
            <a:extLst>
              <a:ext uri="{FF2B5EF4-FFF2-40B4-BE49-F238E27FC236}">
                <a16:creationId xmlns:a16="http://schemas.microsoft.com/office/drawing/2014/main" id="{3BF89E6D-A444-4D35-BFE9-F0AFF6713CF2}"/>
              </a:ext>
            </a:extLst>
          </p:cNvPr>
          <p:cNvSpPr/>
          <p:nvPr/>
        </p:nvSpPr>
        <p:spPr>
          <a:xfrm>
            <a:off x="7011225" y="3507459"/>
            <a:ext cx="3223467" cy="3260279"/>
          </a:xfrm>
          <a:prstGeom prst="wedgeRoundRectCallout">
            <a:avLst>
              <a:gd name="adj1" fmla="val -43717"/>
              <a:gd name="adj2" fmla="val 56184"/>
              <a:gd name="adj3" fmla="val 16667"/>
            </a:avLst>
          </a:prstGeom>
          <a:ln w="762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862048"/>
            <a:endParaRPr lang="ja-JP" altLang="en-US" sz="1697" dirty="0">
              <a:solidFill>
                <a:prstClr val="black"/>
              </a:solidFill>
            </a:endParaRPr>
          </a:p>
        </p:txBody>
      </p: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EEB61C43-DD1B-4EA8-B6A6-67913FEFF9AA}"/>
              </a:ext>
            </a:extLst>
          </p:cNvPr>
          <p:cNvSpPr txBox="1"/>
          <p:nvPr/>
        </p:nvSpPr>
        <p:spPr>
          <a:xfrm>
            <a:off x="7315475" y="3679889"/>
            <a:ext cx="2647663" cy="2210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2048"/>
            <a:r>
              <a:rPr lang="ja-JP" altLang="en-US" sz="1697" dirty="0">
                <a:solidFill>
                  <a:prstClr val="black"/>
                </a:solidFill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石川県で</a:t>
            </a:r>
            <a:r>
              <a:rPr lang="en-US" altLang="ja-JP" sz="1697" dirty="0">
                <a:solidFill>
                  <a:prstClr val="black"/>
                </a:solidFill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60</a:t>
            </a:r>
            <a:r>
              <a:rPr lang="ja-JP" altLang="en-US" sz="1697" dirty="0">
                <a:solidFill>
                  <a:prstClr val="black"/>
                </a:solidFill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歳まで暮らす</a:t>
            </a:r>
            <a:endParaRPr lang="en-US" altLang="ja-JP" sz="1697" dirty="0">
              <a:solidFill>
                <a:prstClr val="black"/>
              </a:solidFill>
              <a:latin typeface="HGP創英ﾌﾟﾚｾﾞﾝｽEB" panose="02020800000000000000" pitchFamily="18" charset="-128"/>
              <a:ea typeface="HGP創英ﾌﾟﾚｾﾞﾝｽEB" panose="02020800000000000000" pitchFamily="18" charset="-128"/>
            </a:endParaRPr>
          </a:p>
          <a:p>
            <a:pPr defTabSz="862048"/>
            <a:r>
              <a:rPr lang="ja-JP" altLang="en-US" sz="1697" dirty="0">
                <a:solidFill>
                  <a:prstClr val="black"/>
                </a:solidFill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生活コスト</a:t>
            </a:r>
            <a:endParaRPr lang="en-US" altLang="ja-JP" sz="1697" dirty="0">
              <a:solidFill>
                <a:prstClr val="black"/>
              </a:solidFill>
              <a:latin typeface="HGP創英ﾌﾟﾚｾﾞﾝｽEB" panose="02020800000000000000" pitchFamily="18" charset="-128"/>
              <a:ea typeface="HGP創英ﾌﾟﾚｾﾞﾝｽEB" panose="02020800000000000000" pitchFamily="18" charset="-128"/>
            </a:endParaRPr>
          </a:p>
          <a:p>
            <a:pPr defTabSz="862048"/>
            <a:r>
              <a:rPr lang="ja-JP" altLang="en-US" sz="1697" dirty="0">
                <a:solidFill>
                  <a:prstClr val="black"/>
                </a:solidFill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　</a:t>
            </a:r>
            <a:r>
              <a:rPr lang="en-US" altLang="ja-JP" sz="2639" b="1" dirty="0">
                <a:solidFill>
                  <a:srgbClr val="FF0000"/>
                </a:solidFill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2</a:t>
            </a:r>
            <a:r>
              <a:rPr lang="ja-JP" altLang="en-US" sz="2639" b="1" dirty="0">
                <a:solidFill>
                  <a:srgbClr val="FF0000"/>
                </a:solidFill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億</a:t>
            </a:r>
            <a:r>
              <a:rPr lang="en-US" altLang="ja-JP" sz="2639" b="1" dirty="0">
                <a:solidFill>
                  <a:srgbClr val="FF0000"/>
                </a:solidFill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7,400</a:t>
            </a:r>
            <a:r>
              <a:rPr lang="ja-JP" altLang="en-US" sz="2639" b="1" dirty="0">
                <a:solidFill>
                  <a:srgbClr val="FF0000"/>
                </a:solidFill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万円</a:t>
            </a:r>
            <a:endParaRPr lang="en-US" altLang="ja-JP" sz="2639" b="1" dirty="0">
              <a:solidFill>
                <a:srgbClr val="FF0000"/>
              </a:solidFill>
              <a:latin typeface="HGP創英ﾌﾟﾚｾﾞﾝｽEB" panose="02020800000000000000" pitchFamily="18" charset="-128"/>
              <a:ea typeface="HGP創英ﾌﾟﾚｾﾞﾝｽEB" panose="02020800000000000000" pitchFamily="18" charset="-128"/>
            </a:endParaRPr>
          </a:p>
          <a:p>
            <a:pPr defTabSz="862048"/>
            <a:endParaRPr lang="en-US" altLang="ja-JP" sz="1697" dirty="0">
              <a:solidFill>
                <a:prstClr val="black"/>
              </a:solidFill>
              <a:latin typeface="HGP創英ﾌﾟﾚｾﾞﾝｽEB" panose="02020800000000000000" pitchFamily="18" charset="-128"/>
              <a:ea typeface="HGP創英ﾌﾟﾚｾﾞﾝｽEB" panose="02020800000000000000" pitchFamily="18" charset="-128"/>
            </a:endParaRPr>
          </a:p>
          <a:p>
            <a:pPr defTabSz="862048"/>
            <a:r>
              <a:rPr lang="ja-JP" altLang="en-US" sz="1697" dirty="0">
                <a:solidFill>
                  <a:prstClr val="black"/>
                </a:solidFill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東京都で</a:t>
            </a:r>
            <a:r>
              <a:rPr lang="en-US" altLang="ja-JP" sz="1697" dirty="0">
                <a:solidFill>
                  <a:prstClr val="black"/>
                </a:solidFill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60</a:t>
            </a:r>
            <a:r>
              <a:rPr lang="ja-JP" altLang="en-US" sz="1697" dirty="0">
                <a:solidFill>
                  <a:prstClr val="black"/>
                </a:solidFill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歳まで暮らす</a:t>
            </a:r>
            <a:endParaRPr lang="en-US" altLang="ja-JP" sz="1697" dirty="0">
              <a:solidFill>
                <a:prstClr val="black"/>
              </a:solidFill>
              <a:latin typeface="HGP創英ﾌﾟﾚｾﾞﾝｽEB" panose="02020800000000000000" pitchFamily="18" charset="-128"/>
              <a:ea typeface="HGP創英ﾌﾟﾚｾﾞﾝｽEB" panose="02020800000000000000" pitchFamily="18" charset="-128"/>
            </a:endParaRPr>
          </a:p>
          <a:p>
            <a:pPr defTabSz="862048"/>
            <a:r>
              <a:rPr lang="ja-JP" altLang="en-US" sz="1697" dirty="0">
                <a:solidFill>
                  <a:prstClr val="black"/>
                </a:solidFill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生活コスト</a:t>
            </a:r>
            <a:endParaRPr lang="en-US" altLang="ja-JP" sz="1697" dirty="0">
              <a:solidFill>
                <a:prstClr val="black"/>
              </a:solidFill>
              <a:latin typeface="HGP創英ﾌﾟﾚｾﾞﾝｽEB" panose="02020800000000000000" pitchFamily="18" charset="-128"/>
              <a:ea typeface="HGP創英ﾌﾟﾚｾﾞﾝｽEB" panose="02020800000000000000" pitchFamily="18" charset="-128"/>
            </a:endParaRPr>
          </a:p>
          <a:p>
            <a:pPr defTabSz="862048"/>
            <a:r>
              <a:rPr lang="ja-JP" altLang="en-US" sz="1697" dirty="0">
                <a:solidFill>
                  <a:prstClr val="black"/>
                </a:solidFill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　</a:t>
            </a:r>
            <a:r>
              <a:rPr lang="en-US" altLang="ja-JP" sz="2639" b="1" dirty="0">
                <a:solidFill>
                  <a:srgbClr val="FF0000"/>
                </a:solidFill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3</a:t>
            </a:r>
            <a:r>
              <a:rPr lang="ja-JP" altLang="en-US" sz="2639" b="1" dirty="0">
                <a:solidFill>
                  <a:srgbClr val="FF0000"/>
                </a:solidFill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億</a:t>
            </a:r>
            <a:r>
              <a:rPr lang="en-US" altLang="ja-JP" sz="2639" b="1" dirty="0">
                <a:solidFill>
                  <a:srgbClr val="FF0000"/>
                </a:solidFill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3,400</a:t>
            </a:r>
            <a:r>
              <a:rPr lang="ja-JP" altLang="en-US" sz="2639" b="1" dirty="0">
                <a:solidFill>
                  <a:srgbClr val="FF0000"/>
                </a:solidFill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万円</a:t>
            </a:r>
          </a:p>
        </p:txBody>
      </p: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5096C244-12DD-4B5B-B59C-75039BBA753F}"/>
              </a:ext>
            </a:extLst>
          </p:cNvPr>
          <p:cNvSpPr txBox="1"/>
          <p:nvPr/>
        </p:nvSpPr>
        <p:spPr>
          <a:xfrm>
            <a:off x="7315476" y="5877518"/>
            <a:ext cx="2443996" cy="759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2048"/>
            <a:r>
              <a:rPr lang="ja-JP" altLang="en-US" sz="1697" dirty="0">
                <a:solidFill>
                  <a:prstClr val="black"/>
                </a:solidFill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差額</a:t>
            </a:r>
            <a:endParaRPr lang="en-US" altLang="ja-JP" sz="1697" dirty="0">
              <a:solidFill>
                <a:prstClr val="black"/>
              </a:solidFill>
              <a:latin typeface="HGP創英ﾌﾟﾚｾﾞﾝｽEB" panose="02020800000000000000" pitchFamily="18" charset="-128"/>
              <a:ea typeface="HGP創英ﾌﾟﾚｾﾞﾝｽEB" panose="02020800000000000000" pitchFamily="18" charset="-128"/>
            </a:endParaRPr>
          </a:p>
          <a:p>
            <a:pPr defTabSz="862048"/>
            <a:r>
              <a:rPr lang="ja-JP" altLang="en-US" sz="1697" dirty="0">
                <a:solidFill>
                  <a:prstClr val="black"/>
                </a:solidFill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　　　 </a:t>
            </a:r>
            <a:r>
              <a:rPr lang="en-US" altLang="ja-JP" sz="2639" b="1" dirty="0">
                <a:solidFill>
                  <a:srgbClr val="FF0000"/>
                </a:solidFill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6,000</a:t>
            </a:r>
            <a:r>
              <a:rPr lang="ja-JP" altLang="en-US" sz="2639" b="1" dirty="0">
                <a:solidFill>
                  <a:srgbClr val="FF0000"/>
                </a:solidFill>
                <a:latin typeface="HGP創英ﾌﾟﾚｾﾞﾝｽEB" panose="02020800000000000000" pitchFamily="18" charset="-128"/>
                <a:ea typeface="HGP創英ﾌﾟﾚｾﾞﾝｽEB" panose="02020800000000000000" pitchFamily="18" charset="-128"/>
              </a:rPr>
              <a:t>万円</a:t>
            </a:r>
            <a:endParaRPr lang="en-US" altLang="ja-JP" sz="2639" b="1" dirty="0">
              <a:solidFill>
                <a:srgbClr val="FF0000"/>
              </a:solidFill>
              <a:latin typeface="HGP創英ﾌﾟﾚｾﾞﾝｽEB" panose="02020800000000000000" pitchFamily="18" charset="-128"/>
              <a:ea typeface="HGP創英ﾌﾟﾚｾﾞﾝｽEB" panose="02020800000000000000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138011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住みやすい石川県</a:t>
            </a: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36BCEFFB-6252-4AC1-BA7C-93944EA75A2A}"/>
              </a:ext>
            </a:extLst>
          </p:cNvPr>
          <p:cNvSpPr txBox="1"/>
          <p:nvPr/>
        </p:nvSpPr>
        <p:spPr>
          <a:xfrm>
            <a:off x="371917" y="1798257"/>
            <a:ext cx="2593018" cy="471867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 defTabSz="862048"/>
            <a:r>
              <a:rPr lang="ja-JP" altLang="en-US" sz="1565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安心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E8EA2BA1-99FE-404D-B058-0048B3258E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1213" y="963535"/>
            <a:ext cx="7686087" cy="65615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98270" tIns="49135" rIns="98270" bIns="49135">
            <a:spAutoFit/>
          </a:bodyPr>
          <a:lstStyle>
            <a:lvl1pPr marL="457200" indent="-45720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indent="0">
              <a:lnSpc>
                <a:spcPts val="6615"/>
              </a:lnSpc>
              <a:spcBef>
                <a:spcPct val="0"/>
              </a:spcBef>
              <a:buNone/>
            </a:pPr>
            <a:r>
              <a:rPr lang="ja-JP" altLang="en-US" sz="3771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■建物火災出火件数</a:t>
            </a:r>
            <a:endParaRPr lang="en-US" altLang="ja-JP" sz="3771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ts val="6615"/>
              </a:lnSpc>
              <a:spcBef>
                <a:spcPct val="0"/>
              </a:spcBef>
              <a:buNone/>
            </a:pP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少ない方から</a:t>
            </a:r>
            <a:r>
              <a:rPr lang="ja-JP" altLang="en-US" sz="4525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全国１位</a:t>
            </a:r>
            <a:r>
              <a:rPr lang="ja-JP" altLang="en-US" sz="2262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（東京都の半分）</a:t>
            </a:r>
            <a:endParaRPr lang="en-US" altLang="ja-JP" sz="2262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ts val="6615"/>
              </a:lnSpc>
              <a:spcBef>
                <a:spcPct val="0"/>
              </a:spcBef>
              <a:buNone/>
            </a:pPr>
            <a:r>
              <a:rPr lang="ja-JP" altLang="en-US" sz="3771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■刑法犯認知件数</a:t>
            </a:r>
            <a:endParaRPr lang="en-US" altLang="ja-JP" sz="3771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ts val="6615"/>
              </a:lnSpc>
              <a:spcBef>
                <a:spcPct val="0"/>
              </a:spcBef>
              <a:buNone/>
            </a:pP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人口千人あたり </a:t>
            </a:r>
            <a:r>
              <a:rPr lang="en-US" altLang="ja-JP" sz="4525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6.</a:t>
            </a:r>
            <a:r>
              <a:rPr lang="ja-JP" altLang="en-US" sz="4525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６</a:t>
            </a:r>
            <a:r>
              <a:rPr lang="ja-JP" altLang="en-US" sz="3016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件</a:t>
            </a:r>
            <a:r>
              <a:rPr lang="ja-JP" altLang="en-US" sz="2262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（東京都の半分）</a:t>
            </a:r>
            <a:r>
              <a:rPr lang="ja-JP" altLang="en-US" sz="2262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 </a:t>
            </a:r>
            <a:endParaRPr lang="en-US" altLang="ja-JP" sz="3016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ts val="6615"/>
              </a:lnSpc>
              <a:spcBef>
                <a:spcPct val="0"/>
              </a:spcBef>
              <a:buNone/>
            </a:pPr>
            <a:r>
              <a:rPr lang="ja-JP" altLang="en-US" sz="3771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■だから、住みよさランキング</a:t>
            </a:r>
            <a:endParaRPr lang="en-US" altLang="ja-JP" sz="3771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ts val="6615"/>
              </a:lnSpc>
              <a:spcBef>
                <a:spcPct val="0"/>
              </a:spcBef>
              <a:buNone/>
            </a:pPr>
            <a:r>
              <a:rPr kumimoji="0" lang="ja-JP" altLang="en-US" sz="3771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  </a:t>
            </a:r>
            <a:r>
              <a:rPr kumimoji="0"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石川県内の</a:t>
            </a:r>
            <a:r>
              <a:rPr kumimoji="0" lang="en-US" altLang="ja-JP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6</a:t>
            </a:r>
            <a:r>
              <a:rPr kumimoji="0"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市が</a:t>
            </a:r>
            <a:endParaRPr kumimoji="0" lang="en-US" altLang="ja-JP" sz="3016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Arial"/>
            </a:endParaRPr>
          </a:p>
          <a:p>
            <a:pPr marL="0" indent="0">
              <a:lnSpc>
                <a:spcPts val="5513"/>
              </a:lnSpc>
              <a:spcBef>
                <a:spcPct val="0"/>
              </a:spcBef>
              <a:buNone/>
            </a:pPr>
            <a:r>
              <a:rPr kumimoji="0" lang="en-US" altLang="ja-JP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   </a:t>
            </a:r>
            <a:r>
              <a:rPr kumimoji="0" lang="ja-JP" altLang="en-US" sz="4525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トップ</a:t>
            </a:r>
            <a:r>
              <a:rPr kumimoji="0" lang="en-US" altLang="ja-JP" sz="4525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20</a:t>
            </a:r>
            <a:r>
              <a:rPr kumimoji="0" lang="ja-JP" altLang="en-US" sz="4525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位にランクイン</a:t>
            </a:r>
            <a:endParaRPr kumimoji="0" lang="en-US" altLang="ja-JP" sz="4525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Arial"/>
            </a:endParaRPr>
          </a:p>
          <a:p>
            <a:pPr marL="0" indent="0">
              <a:spcBef>
                <a:spcPct val="0"/>
              </a:spcBef>
              <a:buNone/>
            </a:pPr>
            <a:r>
              <a:rPr kumimoji="0" lang="ja-JP" altLang="en-US" sz="2205" dirty="0"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　　</a:t>
            </a:r>
            <a:r>
              <a:rPr kumimoji="0" lang="ja-JP" altLang="en-US" sz="2000" dirty="0"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  </a:t>
            </a:r>
            <a:r>
              <a:rPr kumimoji="0" lang="en-US" altLang="ja-JP" sz="2205" dirty="0"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1</a:t>
            </a:r>
            <a:r>
              <a:rPr kumimoji="0" lang="ja-JP" altLang="en-US" sz="2205" dirty="0"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位</a:t>
            </a:r>
            <a:r>
              <a:rPr kumimoji="0" lang="en-US" altLang="ja-JP" sz="2205" dirty="0"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:</a:t>
            </a:r>
            <a:r>
              <a:rPr kumimoji="0" lang="ja-JP" altLang="en-US" sz="2205" dirty="0"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野々市市 </a:t>
            </a:r>
            <a:r>
              <a:rPr kumimoji="0" lang="ja-JP" altLang="en-US" sz="2000" dirty="0"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  </a:t>
            </a:r>
            <a:r>
              <a:rPr kumimoji="0" lang="en-US" altLang="ja-JP" sz="2205" dirty="0"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6</a:t>
            </a:r>
            <a:r>
              <a:rPr kumimoji="0" lang="ja-JP" altLang="en-US" sz="2205" dirty="0"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位：白山市　</a:t>
            </a:r>
            <a:r>
              <a:rPr kumimoji="0" lang="ja-JP" altLang="en-US" sz="2000" dirty="0"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  </a:t>
            </a:r>
            <a:r>
              <a:rPr kumimoji="0" lang="en-US" altLang="ja-JP" sz="2205" dirty="0"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8</a:t>
            </a:r>
            <a:r>
              <a:rPr kumimoji="0" lang="ja-JP" altLang="en-US" sz="2205" dirty="0"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位：金沢市</a:t>
            </a:r>
            <a:endParaRPr kumimoji="0" lang="en-US" altLang="ja-JP" sz="2205" dirty="0">
              <a:latin typeface="メイリオ" panose="020B0604030504040204" pitchFamily="50" charset="-128"/>
              <a:ea typeface="メイリオ" panose="020B0604030504040204" pitchFamily="50" charset="-128"/>
              <a:cs typeface="Arial"/>
            </a:endParaRPr>
          </a:p>
          <a:p>
            <a:pPr marL="0" indent="0">
              <a:spcBef>
                <a:spcPct val="0"/>
              </a:spcBef>
              <a:buNone/>
            </a:pPr>
            <a:r>
              <a:rPr kumimoji="0" lang="ja-JP" altLang="en-US" sz="2205" dirty="0"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　　</a:t>
            </a:r>
            <a:r>
              <a:rPr kumimoji="0" lang="en-US" altLang="ja-JP" sz="2205" dirty="0"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13</a:t>
            </a:r>
            <a:r>
              <a:rPr kumimoji="0" lang="ja-JP" altLang="en-US" sz="2205" dirty="0"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位</a:t>
            </a:r>
            <a:r>
              <a:rPr kumimoji="0" lang="en-US" altLang="ja-JP" sz="2205" dirty="0"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:</a:t>
            </a:r>
            <a:r>
              <a:rPr kumimoji="0" lang="ja-JP" altLang="en-US" sz="2205" dirty="0"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能美市 　</a:t>
            </a:r>
            <a:r>
              <a:rPr kumimoji="0" lang="en-US" altLang="ja-JP" sz="2205" dirty="0"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15</a:t>
            </a:r>
            <a:r>
              <a:rPr kumimoji="0" lang="ja-JP" altLang="en-US" sz="2205" dirty="0"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位：小松市　</a:t>
            </a:r>
            <a:r>
              <a:rPr kumimoji="0" lang="en-US" altLang="ja-JP" sz="2205" dirty="0"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17</a:t>
            </a:r>
            <a:r>
              <a:rPr kumimoji="0" lang="ja-JP" altLang="en-US" sz="2205" dirty="0"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位：かほく市</a:t>
            </a:r>
            <a:endParaRPr kumimoji="0" lang="en-US" altLang="ja-JP" sz="2205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Arial"/>
            </a:endParaRP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FEB5D2B9-5B37-4DE4-BD0C-E08A88288F6E}"/>
              </a:ext>
            </a:extLst>
          </p:cNvPr>
          <p:cNvSpPr txBox="1"/>
          <p:nvPr/>
        </p:nvSpPr>
        <p:spPr>
          <a:xfrm>
            <a:off x="8673214" y="5076775"/>
            <a:ext cx="2020186" cy="295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62048"/>
            <a:r>
              <a:rPr lang="en-US" altLang="ja-JP" sz="1320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1320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東洋経済新聞社調べ</a:t>
            </a:r>
          </a:p>
        </p:txBody>
      </p:sp>
    </p:spTree>
    <p:extLst>
      <p:ext uri="{BB962C8B-B14F-4D97-AF65-F5344CB8AC3E}">
        <p14:creationId xmlns:p14="http://schemas.microsoft.com/office/powerpoint/2010/main" val="31096289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71096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みなさんに伝えたい、石川の魅力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EA34B6-D4F9-4A9E-B604-4951CB6AF1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4703" y="1404367"/>
            <a:ext cx="8520469" cy="488348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4233" tIns="52116" rIns="104233" bIns="52116">
            <a:spAutoFit/>
          </a:bodyPr>
          <a:lstStyle>
            <a:lvl1pPr marL="457200" indent="-45720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indent="0" eaLnBrk="1" hangingPunct="1">
              <a:lnSpc>
                <a:spcPct val="200000"/>
              </a:lnSpc>
              <a:spcBef>
                <a:spcPct val="0"/>
              </a:spcBef>
              <a:buNone/>
            </a:pPr>
            <a:r>
              <a:rPr lang="ja-JP" altLang="en-US" sz="5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◇住みやすい石川県</a:t>
            </a:r>
            <a:endParaRPr lang="en-US" altLang="ja-JP" sz="5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 eaLnBrk="1" hangingPunct="1">
              <a:lnSpc>
                <a:spcPct val="200000"/>
              </a:lnSpc>
              <a:spcBef>
                <a:spcPct val="0"/>
              </a:spcBef>
              <a:buNone/>
            </a:pPr>
            <a:r>
              <a:rPr lang="ja-JP" altLang="en-US" sz="5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◆働きやすい石川県</a:t>
            </a:r>
            <a:endParaRPr lang="en-US" altLang="ja-JP" sz="5400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 eaLnBrk="1" hangingPunct="1">
              <a:lnSpc>
                <a:spcPct val="200000"/>
              </a:lnSpc>
              <a:spcBef>
                <a:spcPct val="0"/>
              </a:spcBef>
              <a:buNone/>
            </a:pPr>
            <a:r>
              <a:rPr lang="ja-JP" altLang="en-US" sz="5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◇実はすごい石川県の企業</a:t>
            </a:r>
            <a:endParaRPr lang="en-US" altLang="ja-JP" sz="5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20600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>
            <a:extLst>
              <a:ext uri="{FF2B5EF4-FFF2-40B4-BE49-F238E27FC236}">
                <a16:creationId xmlns:a16="http://schemas.microsoft.com/office/drawing/2014/main" id="{5B880624-5F1D-4A0E-92D4-9152BF9649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004" y="5865639"/>
            <a:ext cx="1443384" cy="1443384"/>
          </a:xfrm>
          <a:prstGeom prst="rect">
            <a:avLst/>
          </a:prstGeom>
        </p:spPr>
      </p:pic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働きやすい石川県</a:t>
            </a: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36BCEFFB-6252-4AC1-BA7C-93944EA75A2A}"/>
              </a:ext>
            </a:extLst>
          </p:cNvPr>
          <p:cNvSpPr txBox="1"/>
          <p:nvPr/>
        </p:nvSpPr>
        <p:spPr>
          <a:xfrm>
            <a:off x="371917" y="1046757"/>
            <a:ext cx="2593018" cy="471867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 defTabSz="862048"/>
            <a:r>
              <a:rPr lang="ja-JP" altLang="en-US" sz="1565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雇用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C32C3FAF-356D-402C-A381-97ED52EA74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5332" y="917463"/>
            <a:ext cx="7209920" cy="496772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8270" tIns="49135" rIns="98270" bIns="49135"/>
          <a:lstStyle>
            <a:lvl1pPr marL="457200" indent="-45720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ja-JP" altLang="en-US" sz="3771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■働きやすい</a:t>
            </a:r>
            <a:endParaRPr lang="en-US" altLang="ja-JP" sz="3771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有業率</a:t>
            </a:r>
            <a:r>
              <a:rPr lang="ja-JP" altLang="en-US" sz="4525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全国</a:t>
            </a:r>
            <a:r>
              <a:rPr lang="en-US" altLang="ja-JP" sz="4525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6</a:t>
            </a:r>
            <a:r>
              <a:rPr lang="ja-JP" altLang="en-US" sz="4525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位</a:t>
            </a:r>
            <a:endParaRPr lang="en-US" altLang="ja-JP" sz="2262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（女性の有業率は</a:t>
            </a:r>
            <a:r>
              <a:rPr lang="ja-JP" altLang="en-US" sz="453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全国</a:t>
            </a:r>
            <a:r>
              <a:rPr lang="en-US" altLang="ja-JP" sz="453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3</a:t>
            </a:r>
            <a:r>
              <a:rPr lang="ja-JP" altLang="en-US" sz="453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位</a:t>
            </a: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）</a:t>
            </a:r>
            <a:endParaRPr lang="en-US" altLang="ja-JP" sz="3016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spcBef>
                <a:spcPct val="0"/>
              </a:spcBef>
              <a:buNone/>
            </a:pPr>
            <a:endParaRPr lang="en-US" altLang="ja-JP" sz="3016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ja-JP" altLang="en-US" sz="3771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■通勤だってストレスフリー</a:t>
            </a:r>
            <a:endParaRPr lang="en-US" altLang="ja-JP" sz="3771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通勤時間が</a:t>
            </a:r>
            <a:r>
              <a:rPr lang="en-US" altLang="ja-JP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30</a:t>
            </a: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分未満の割合</a:t>
            </a:r>
            <a:endParaRPr lang="en-US" altLang="ja-JP" sz="3016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　　　　　</a:t>
            </a:r>
            <a:r>
              <a:rPr lang="en-US" altLang="ja-JP" sz="4525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71.4</a:t>
            </a:r>
            <a:r>
              <a:rPr lang="ja-JP" altLang="en-US" sz="3016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％</a:t>
            </a:r>
            <a:r>
              <a:rPr lang="ja-JP" altLang="en-US" sz="2262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（首都圏</a:t>
            </a:r>
            <a:r>
              <a:rPr lang="en-US" altLang="ja-JP" sz="2262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28.5</a:t>
            </a:r>
            <a:r>
              <a:rPr lang="ja-JP" altLang="en-US" sz="2262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％）</a:t>
            </a:r>
            <a:endParaRPr lang="en-US" altLang="ja-JP" sz="2262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角丸四角形 2">
            <a:extLst>
              <a:ext uri="{FF2B5EF4-FFF2-40B4-BE49-F238E27FC236}">
                <a16:creationId xmlns:a16="http://schemas.microsoft.com/office/drawing/2014/main" id="{A26EF775-2A74-45F3-8405-749DA6BD08C1}"/>
              </a:ext>
            </a:extLst>
          </p:cNvPr>
          <p:cNvSpPr/>
          <p:nvPr/>
        </p:nvSpPr>
        <p:spPr bwMode="auto">
          <a:xfrm>
            <a:off x="3745344" y="5865639"/>
            <a:ext cx="5853052" cy="1382991"/>
          </a:xfrm>
          <a:prstGeom prst="roundRect">
            <a:avLst/>
          </a:prstGeom>
          <a:solidFill>
            <a:schemeClr val="accent2">
              <a:lumMod val="40000"/>
              <a:lumOff val="60000"/>
              <a:alpha val="50195"/>
            </a:schemeClr>
          </a:solidFill>
          <a:ln>
            <a:noFill/>
          </a:ln>
          <a:effectLst/>
        </p:spPr>
        <p:txBody>
          <a:bodyPr rtlCol="0" anchor="ctr">
            <a:noAutofit/>
          </a:bodyPr>
          <a:lstStyle/>
          <a:p>
            <a:pPr defTabSz="862048"/>
            <a:r>
              <a:rPr lang="ja-JP" altLang="en-US" spc="283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チューリッヒ大学の調査によれば</a:t>
            </a:r>
            <a:r>
              <a:rPr lang="en-US" altLang="ja-JP" spc="283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…</a:t>
            </a:r>
          </a:p>
          <a:p>
            <a:pPr defTabSz="862048"/>
            <a:r>
              <a:rPr lang="ja-JP" altLang="en-US" spc="283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通勤時間がゼロから</a:t>
            </a:r>
            <a:r>
              <a:rPr lang="en-US" altLang="ja-JP" spc="283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22</a:t>
            </a:r>
            <a:r>
              <a:rPr lang="ja-JP" altLang="en-US" spc="283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分に増えた場合、</a:t>
            </a:r>
            <a:endParaRPr lang="en-US" altLang="ja-JP" spc="283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defTabSz="862048"/>
            <a:r>
              <a:rPr lang="ja-JP" altLang="en-US" spc="283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その幸福度の低下を穴埋めするためには</a:t>
            </a:r>
            <a:endParaRPr lang="en-US" altLang="ja-JP" spc="283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defTabSz="862048"/>
            <a:r>
              <a:rPr lang="ja-JP" altLang="en-US" b="1" spc="283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収入を３割増やす必要がある</a:t>
            </a:r>
            <a:endParaRPr lang="ja-JP" altLang="en-US" sz="1600" spc="283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2024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働きやすい石川県</a:t>
            </a: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36BCEFFB-6252-4AC1-BA7C-93944EA75A2A}"/>
              </a:ext>
            </a:extLst>
          </p:cNvPr>
          <p:cNvSpPr txBox="1"/>
          <p:nvPr/>
        </p:nvSpPr>
        <p:spPr>
          <a:xfrm>
            <a:off x="371917" y="1798257"/>
            <a:ext cx="2593018" cy="471867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 defTabSz="862048"/>
            <a:r>
              <a:rPr lang="ja-JP" altLang="en-US" sz="1565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育児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93C14E8C-F40D-458D-A988-F8C0DC4735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4772" y="900311"/>
            <a:ext cx="6897409" cy="6403904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98270" tIns="49135" rIns="98270" bIns="49135">
            <a:spAutoFit/>
          </a:bodyPr>
          <a:lstStyle>
            <a:lvl1pPr marL="457200" indent="-45720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ja-JP" altLang="en-US" sz="3771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■保育環境の充実</a:t>
            </a:r>
            <a:endParaRPr lang="en-US" altLang="ja-JP" sz="3771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待機児童　　　　　 　</a:t>
            </a:r>
            <a:r>
              <a:rPr lang="en-US" altLang="ja-JP" sz="4525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0</a:t>
            </a:r>
            <a:endParaRPr lang="en-US" altLang="ja-JP" sz="2262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児童福祉施設定員数 　</a:t>
            </a:r>
            <a:r>
              <a:rPr lang="ja-JP" altLang="en-US" sz="4525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全国７位</a:t>
            </a:r>
            <a:endParaRPr lang="en-US" altLang="ja-JP" sz="3016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lang="en-US" altLang="ja-JP" sz="3016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ja-JP" altLang="en-US" sz="3771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■女性が働きやすい</a:t>
            </a:r>
            <a:endParaRPr lang="en-US" altLang="ja-JP" sz="3771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女性の就業率　　　　 </a:t>
            </a:r>
            <a:r>
              <a:rPr lang="ja-JP" altLang="en-US" sz="4525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全国２位</a:t>
            </a:r>
            <a:endParaRPr lang="en-US" altLang="ja-JP" sz="3016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共働き世帯の割合　　 </a:t>
            </a:r>
            <a:r>
              <a:rPr lang="ja-JP" altLang="en-US" sz="4525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全国４位</a:t>
            </a:r>
            <a:endParaRPr lang="en-US" altLang="ja-JP" sz="4525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spcBef>
                <a:spcPct val="0"/>
              </a:spcBef>
              <a:buNone/>
            </a:pPr>
            <a:endParaRPr lang="en-US" altLang="ja-JP" sz="1000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en-US" altLang="ja-JP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25</a:t>
            </a: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歳～</a:t>
            </a:r>
            <a:r>
              <a:rPr lang="en-US" altLang="ja-JP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44</a:t>
            </a: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歳の育児をしている</a:t>
            </a:r>
            <a:endParaRPr lang="en-US" altLang="ja-JP" sz="3016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ja-JP" altLang="en-US" sz="3016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女性の有業率　　　</a:t>
            </a:r>
            <a:r>
              <a:rPr lang="ja-JP" altLang="en-US" sz="3016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 </a:t>
            </a:r>
            <a:r>
              <a:rPr lang="en-US" altLang="ja-JP" sz="4525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77.0</a:t>
            </a:r>
            <a:r>
              <a:rPr lang="ja-JP" altLang="en-US" sz="3016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％</a:t>
            </a:r>
            <a:endParaRPr lang="en-US" altLang="ja-JP" sz="3016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994650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71096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みなさんに伝えたい、石川の魅力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EA34B6-D4F9-4A9E-B604-4951CB6AF1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4703" y="1404367"/>
            <a:ext cx="8520469" cy="488348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4233" tIns="52116" rIns="104233" bIns="52116">
            <a:spAutoFit/>
          </a:bodyPr>
          <a:lstStyle>
            <a:lvl1pPr marL="457200" indent="-45720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indent="0" eaLnBrk="1" hangingPunct="1">
              <a:lnSpc>
                <a:spcPct val="200000"/>
              </a:lnSpc>
              <a:spcBef>
                <a:spcPct val="0"/>
              </a:spcBef>
              <a:buNone/>
            </a:pPr>
            <a:r>
              <a:rPr lang="ja-JP" altLang="en-US" sz="5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◇住みやすい石川県</a:t>
            </a:r>
            <a:endParaRPr lang="en-US" altLang="ja-JP" sz="5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 eaLnBrk="1" hangingPunct="1">
              <a:lnSpc>
                <a:spcPct val="200000"/>
              </a:lnSpc>
              <a:spcBef>
                <a:spcPct val="0"/>
              </a:spcBef>
              <a:buNone/>
            </a:pPr>
            <a:r>
              <a:rPr lang="ja-JP" altLang="en-US" sz="5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◇働きやすい石川県</a:t>
            </a:r>
            <a:endParaRPr lang="en-US" altLang="ja-JP" sz="5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 eaLnBrk="1" hangingPunct="1">
              <a:lnSpc>
                <a:spcPct val="200000"/>
              </a:lnSpc>
              <a:spcBef>
                <a:spcPct val="0"/>
              </a:spcBef>
              <a:buNone/>
            </a:pPr>
            <a:r>
              <a:rPr lang="ja-JP" altLang="en-US" sz="5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◆実はすごい石川県の企業</a:t>
            </a:r>
            <a:endParaRPr lang="en-US" altLang="ja-JP" sz="5400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161502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5724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lang="ja-JP" altLang="en-US" sz="3600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石川県は「ものづくり県」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69ADED24-A576-4D66-8AAA-ACB0AD0942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172" y="1116335"/>
            <a:ext cx="9340386" cy="125948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8270" tIns="49135" rIns="98270" bIns="49135">
            <a:spAutoFit/>
          </a:bodyPr>
          <a:lstStyle>
            <a:lvl1pPr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ja-JP" altLang="en-US" sz="3016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☞ オンリーワンの技術を武器に、特定の分野で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ja-JP" altLang="en-US" sz="3016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 </a:t>
            </a:r>
            <a:r>
              <a:rPr lang="ja-JP" altLang="en-US" sz="3016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シェア日本一</a:t>
            </a:r>
            <a:r>
              <a:rPr lang="ja-JP" altLang="en-US" sz="3016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を誇る「</a:t>
            </a:r>
            <a:r>
              <a:rPr lang="ja-JP" altLang="en-US" sz="3016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ニッチトップ企業</a:t>
            </a:r>
            <a:r>
              <a:rPr lang="ja-JP" altLang="en-US" sz="3016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」が多数</a:t>
            </a:r>
          </a:p>
        </p:txBody>
      </p:sp>
      <p:sp>
        <p:nvSpPr>
          <p:cNvPr id="8" name="テキスト ボックス 4">
            <a:extLst>
              <a:ext uri="{FF2B5EF4-FFF2-40B4-BE49-F238E27FC236}">
                <a16:creationId xmlns:a16="http://schemas.microsoft.com/office/drawing/2014/main" id="{EB4CB595-18BA-410F-8CC1-F2F6C9F715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1369" y="2844527"/>
            <a:ext cx="2813083" cy="348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179" tIns="43090" rIns="86179" bIns="43090">
            <a:spAutoFit/>
          </a:bodyPr>
          <a:lstStyle>
            <a:lvl1pPr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ja-JP" altLang="en-US" sz="1697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≪シェア日本一企業の例≫</a:t>
            </a:r>
          </a:p>
        </p:txBody>
      </p:sp>
      <p:sp>
        <p:nvSpPr>
          <p:cNvPr id="9" name="正方形/長方形 14">
            <a:extLst>
              <a:ext uri="{FF2B5EF4-FFF2-40B4-BE49-F238E27FC236}">
                <a16:creationId xmlns:a16="http://schemas.microsoft.com/office/drawing/2014/main" id="{43688823-DFEE-4A12-B6FC-01AE641A4B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814" y="3272580"/>
            <a:ext cx="3158009" cy="3999147"/>
          </a:xfrm>
          <a:prstGeom prst="rect">
            <a:avLst/>
          </a:prstGeom>
          <a:solidFill>
            <a:srgbClr val="FFFFFF"/>
          </a:solidFill>
          <a:ln w="12700" algn="ctr">
            <a:solidFill>
              <a:srgbClr val="385D8A"/>
            </a:solidFill>
            <a:round/>
            <a:headEnd/>
            <a:tailEnd/>
          </a:ln>
        </p:spPr>
        <p:txBody>
          <a:bodyPr lIns="86179" tIns="43090" rIns="86179" bIns="43090" anchor="ctr"/>
          <a:lstStyle>
            <a:lvl1pPr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ja-JP" altLang="en-US" sz="1697">
              <a:solidFill>
                <a:srgbClr val="FFFFFF"/>
              </a:solidFill>
            </a:endParaRPr>
          </a:p>
        </p:txBody>
      </p:sp>
      <p:sp>
        <p:nvSpPr>
          <p:cNvPr id="12" name="テキスト ボックス 6">
            <a:extLst>
              <a:ext uri="{FF2B5EF4-FFF2-40B4-BE49-F238E27FC236}">
                <a16:creationId xmlns:a16="http://schemas.microsoft.com/office/drawing/2014/main" id="{AC36E98F-2DFA-4281-804B-97E7AA355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084" y="3386328"/>
            <a:ext cx="874192" cy="348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179" tIns="43090" rIns="86179" bIns="43090">
            <a:spAutoFit/>
          </a:bodyPr>
          <a:lstStyle>
            <a:lvl1pPr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ja-JP" altLang="en-US" sz="1697" b="1" dirty="0">
                <a:latin typeface="Arial" panose="020B0604020202020204" pitchFamily="34" charset="0"/>
              </a:rPr>
              <a:t>㈱ＰＦＵ</a:t>
            </a:r>
          </a:p>
        </p:txBody>
      </p:sp>
      <p:sp>
        <p:nvSpPr>
          <p:cNvPr id="13" name="テキスト ボックス 6">
            <a:extLst>
              <a:ext uri="{FF2B5EF4-FFF2-40B4-BE49-F238E27FC236}">
                <a16:creationId xmlns:a16="http://schemas.microsoft.com/office/drawing/2014/main" id="{1BDBFA5D-785B-4A39-95F1-D9799BEBD5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188" y="3760500"/>
            <a:ext cx="2462858" cy="348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179" tIns="43090" rIns="86179" bIns="43090">
            <a:spAutoFit/>
          </a:bodyPr>
          <a:lstStyle>
            <a:lvl1pPr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ja-JP" altLang="en-US" sz="1697" b="1" u="sng" dirty="0">
                <a:latin typeface="Arial" panose="020B0604020202020204" pitchFamily="34" charset="0"/>
              </a:rPr>
              <a:t>業務用イメージスキャナ</a:t>
            </a:r>
          </a:p>
        </p:txBody>
      </p:sp>
      <p:sp>
        <p:nvSpPr>
          <p:cNvPr id="14" name="正方形/長方形 32">
            <a:extLst>
              <a:ext uri="{FF2B5EF4-FFF2-40B4-BE49-F238E27FC236}">
                <a16:creationId xmlns:a16="http://schemas.microsoft.com/office/drawing/2014/main" id="{8CAB1ACE-FF82-410E-80DC-A69A875DB2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29256" y="3272580"/>
            <a:ext cx="3158009" cy="3999147"/>
          </a:xfrm>
          <a:prstGeom prst="rect">
            <a:avLst/>
          </a:prstGeom>
          <a:solidFill>
            <a:srgbClr val="FFFFFF"/>
          </a:solidFill>
          <a:ln w="12700" algn="ctr">
            <a:solidFill>
              <a:srgbClr val="385D8A"/>
            </a:solidFill>
            <a:round/>
            <a:headEnd/>
            <a:tailEnd/>
          </a:ln>
        </p:spPr>
        <p:txBody>
          <a:bodyPr lIns="86179" tIns="43090" rIns="86179" bIns="43090" anchor="ctr"/>
          <a:lstStyle>
            <a:lvl1pPr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ja-JP" altLang="en-US" sz="1697">
              <a:solidFill>
                <a:srgbClr val="FFFFFF"/>
              </a:solidFill>
            </a:endParaRPr>
          </a:p>
        </p:txBody>
      </p:sp>
      <p:sp>
        <p:nvSpPr>
          <p:cNvPr id="15" name="テキスト ボックス 6">
            <a:extLst>
              <a:ext uri="{FF2B5EF4-FFF2-40B4-BE49-F238E27FC236}">
                <a16:creationId xmlns:a16="http://schemas.microsoft.com/office/drawing/2014/main" id="{C8BB5629-C4B3-4DE0-81F3-07D314B6B7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4024" y="3386328"/>
            <a:ext cx="2026514" cy="348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6179" tIns="43090" rIns="86179" bIns="43090">
            <a:spAutoFit/>
          </a:bodyPr>
          <a:lstStyle>
            <a:lvl1pPr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ja-JP" altLang="en-US" sz="1697" b="1" dirty="0">
                <a:latin typeface="Arial" panose="020B0604020202020204" pitchFamily="34" charset="0"/>
              </a:rPr>
              <a:t>タマダ㈱</a:t>
            </a:r>
          </a:p>
        </p:txBody>
      </p:sp>
      <p:sp>
        <p:nvSpPr>
          <p:cNvPr id="16" name="テキスト ボックス 6">
            <a:extLst>
              <a:ext uri="{FF2B5EF4-FFF2-40B4-BE49-F238E27FC236}">
                <a16:creationId xmlns:a16="http://schemas.microsoft.com/office/drawing/2014/main" id="{F281605C-431F-41A3-A9A4-EF458306F1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4567" y="3760500"/>
            <a:ext cx="2045972" cy="348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179" tIns="43090" rIns="86179" bIns="43090">
            <a:spAutoFit/>
          </a:bodyPr>
          <a:lstStyle>
            <a:lvl1pPr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ja-JP" altLang="en-US" sz="1697" b="1" u="sng" dirty="0">
                <a:latin typeface="Arial" panose="020B0604020202020204" pitchFamily="34" charset="0"/>
              </a:rPr>
              <a:t>石油貯蔵地下タンク</a:t>
            </a:r>
          </a:p>
        </p:txBody>
      </p:sp>
      <p:sp>
        <p:nvSpPr>
          <p:cNvPr id="17" name="テキスト ボックス 6">
            <a:extLst>
              <a:ext uri="{FF2B5EF4-FFF2-40B4-BE49-F238E27FC236}">
                <a16:creationId xmlns:a16="http://schemas.microsoft.com/office/drawing/2014/main" id="{DC336E44-A481-456B-849E-D70F19E77E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87648" y="4613736"/>
            <a:ext cx="2841224" cy="348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179" tIns="43090" rIns="86179" bIns="43090">
            <a:spAutoFit/>
          </a:bodyPr>
          <a:lstStyle>
            <a:lvl1pPr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ja-JP" altLang="en-US" sz="1697" b="1" dirty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全国シェア　７</a:t>
            </a:r>
            <a:r>
              <a:rPr lang="en-US" altLang="ja-JP" sz="1697" b="1" dirty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0</a:t>
            </a:r>
            <a:r>
              <a:rPr lang="ja-JP" altLang="en-US" sz="1697" b="1" dirty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％以上</a:t>
            </a:r>
          </a:p>
        </p:txBody>
      </p:sp>
      <p:sp>
        <p:nvSpPr>
          <p:cNvPr id="18" name="テキスト ボックス 18">
            <a:extLst>
              <a:ext uri="{FF2B5EF4-FFF2-40B4-BE49-F238E27FC236}">
                <a16:creationId xmlns:a16="http://schemas.microsoft.com/office/drawing/2014/main" id="{5D0B16C7-3BF3-46E2-826B-12FBC79CFA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0454" y="2896468"/>
            <a:ext cx="4264060" cy="29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6179" tIns="43090" rIns="86179" bIns="43090">
            <a:spAutoFit/>
          </a:bodyPr>
          <a:lstStyle>
            <a:lvl1pPr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ja-JP" sz="1320" dirty="0">
                <a:latin typeface="Arial" panose="020B0604020202020204" pitchFamily="34" charset="0"/>
              </a:rPr>
              <a:t>※</a:t>
            </a:r>
            <a:r>
              <a:rPr lang="ja-JP" altLang="en-US" sz="1320" dirty="0">
                <a:latin typeface="Arial" panose="020B0604020202020204" pitchFamily="34" charset="0"/>
              </a:rPr>
              <a:t>シェア等のデータは、企業からの申告によるものです。</a:t>
            </a:r>
          </a:p>
        </p:txBody>
      </p:sp>
      <p:sp>
        <p:nvSpPr>
          <p:cNvPr id="20" name="正方形/長方形 18">
            <a:extLst>
              <a:ext uri="{FF2B5EF4-FFF2-40B4-BE49-F238E27FC236}">
                <a16:creationId xmlns:a16="http://schemas.microsoft.com/office/drawing/2014/main" id="{7571F6B9-79EF-4BE4-B29D-887F9A30A1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4532" y="3277070"/>
            <a:ext cx="3158009" cy="3993160"/>
          </a:xfrm>
          <a:prstGeom prst="rect">
            <a:avLst/>
          </a:prstGeom>
          <a:solidFill>
            <a:srgbClr val="FFFFFF"/>
          </a:solidFill>
          <a:ln w="12700" algn="ctr">
            <a:solidFill>
              <a:srgbClr val="385D8A"/>
            </a:solidFill>
            <a:round/>
            <a:headEnd/>
            <a:tailEnd/>
          </a:ln>
        </p:spPr>
        <p:txBody>
          <a:bodyPr lIns="86179" tIns="43090" rIns="86179" bIns="43090" anchor="ctr"/>
          <a:lstStyle>
            <a:lvl1pPr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ja-JP" altLang="en-US" sz="1697">
              <a:solidFill>
                <a:srgbClr val="FFFFFF"/>
              </a:solidFill>
            </a:endParaRPr>
          </a:p>
        </p:txBody>
      </p:sp>
      <p:sp>
        <p:nvSpPr>
          <p:cNvPr id="21" name="テキスト ボックス 6">
            <a:extLst>
              <a:ext uri="{FF2B5EF4-FFF2-40B4-BE49-F238E27FC236}">
                <a16:creationId xmlns:a16="http://schemas.microsoft.com/office/drawing/2014/main" id="{430EC130-BBF3-4F3F-AF04-73A0AA8326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98889" y="3386328"/>
            <a:ext cx="3032287" cy="348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6179" tIns="43090" rIns="86179" bIns="43090">
            <a:spAutoFit/>
          </a:bodyPr>
          <a:lstStyle>
            <a:lvl1pPr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ja-JP" altLang="en-US" sz="1697" b="1">
                <a:latin typeface="Arial" panose="020B0604020202020204" pitchFamily="34" charset="0"/>
              </a:rPr>
              <a:t>アール・ビー・コントロールズ㈱</a:t>
            </a:r>
          </a:p>
        </p:txBody>
      </p:sp>
      <p:sp>
        <p:nvSpPr>
          <p:cNvPr id="22" name="テキスト ボックス 6">
            <a:extLst>
              <a:ext uri="{FF2B5EF4-FFF2-40B4-BE49-F238E27FC236}">
                <a16:creationId xmlns:a16="http://schemas.microsoft.com/office/drawing/2014/main" id="{A8C1F078-8332-4833-8859-A63BDA9C82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08147" y="3760500"/>
            <a:ext cx="2923029" cy="609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6179" tIns="43090" rIns="86179" bIns="43090">
            <a:spAutoFit/>
          </a:bodyPr>
          <a:lstStyle>
            <a:lvl1pPr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ja-JP" altLang="en-US" sz="1697" b="1" u="sng" dirty="0">
                <a:latin typeface="Arial" panose="020B0604020202020204" pitchFamily="34" charset="0"/>
              </a:rPr>
              <a:t>ファンヒーターやガスコンロ等の住宅機器の電子点火装置</a:t>
            </a:r>
          </a:p>
        </p:txBody>
      </p:sp>
      <p:sp>
        <p:nvSpPr>
          <p:cNvPr id="23" name="テキスト ボックス 6">
            <a:extLst>
              <a:ext uri="{FF2B5EF4-FFF2-40B4-BE49-F238E27FC236}">
                <a16:creationId xmlns:a16="http://schemas.microsoft.com/office/drawing/2014/main" id="{73BF9CF6-6DA8-418A-A1AE-D6803F480B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6518" y="4617248"/>
            <a:ext cx="2626364" cy="348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179" tIns="43090" rIns="86179" bIns="43090">
            <a:spAutoFit/>
          </a:bodyPr>
          <a:lstStyle>
            <a:lvl1pPr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ja-JP" altLang="en-US" sz="1697" b="1" dirty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全国シェア　</a:t>
            </a:r>
            <a:r>
              <a:rPr lang="en-US" altLang="ja-JP" sz="1697" b="1" dirty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7</a:t>
            </a:r>
            <a:r>
              <a:rPr lang="ja-JP" altLang="en-US" sz="1697" b="1" dirty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０％</a:t>
            </a:r>
          </a:p>
        </p:txBody>
      </p:sp>
      <p:pic>
        <p:nvPicPr>
          <p:cNvPr id="24" name="図 1">
            <a:extLst>
              <a:ext uri="{FF2B5EF4-FFF2-40B4-BE49-F238E27FC236}">
                <a16:creationId xmlns:a16="http://schemas.microsoft.com/office/drawing/2014/main" id="{4801CC9D-DF7F-4879-848A-1FFE8A084B0E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6518" y="5398237"/>
            <a:ext cx="2694036" cy="1454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図 1">
            <a:extLst>
              <a:ext uri="{FF2B5EF4-FFF2-40B4-BE49-F238E27FC236}">
                <a16:creationId xmlns:a16="http://schemas.microsoft.com/office/drawing/2014/main" id="{1C09F6FF-464A-42D0-BD79-A71F2E3836E5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15" y="5079546"/>
            <a:ext cx="2888606" cy="2020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図 3">
            <a:extLst>
              <a:ext uri="{FF2B5EF4-FFF2-40B4-BE49-F238E27FC236}">
                <a16:creationId xmlns:a16="http://schemas.microsoft.com/office/drawing/2014/main" id="{9FC62FF9-3BAE-47DF-ADB1-4CC52BE7C398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908" y="5466973"/>
            <a:ext cx="2981660" cy="1419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テキスト ボックス 6">
            <a:extLst>
              <a:ext uri="{FF2B5EF4-FFF2-40B4-BE49-F238E27FC236}">
                <a16:creationId xmlns:a16="http://schemas.microsoft.com/office/drawing/2014/main" id="{3C2584AA-F0AA-4C71-93F9-3A02EDAE18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3804" y="4143478"/>
            <a:ext cx="2498680" cy="870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6179" tIns="43090" rIns="86179" bIns="43090">
            <a:spAutoFit/>
          </a:bodyPr>
          <a:lstStyle>
            <a:lvl1pPr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ja-JP" altLang="en-US" sz="1697" b="1" dirty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全国シェア　</a:t>
            </a:r>
            <a:r>
              <a:rPr lang="en-US" altLang="ja-JP" sz="1697" b="1" dirty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70</a:t>
            </a:r>
            <a:r>
              <a:rPr lang="ja-JP" altLang="en-US" sz="1697" b="1" dirty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％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ja-JP" altLang="en-US" sz="1697" b="1" dirty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北米シェア　</a:t>
            </a:r>
            <a:r>
              <a:rPr lang="en-US" altLang="ja-JP" sz="1697" b="1" dirty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41</a:t>
            </a:r>
            <a:r>
              <a:rPr lang="ja-JP" altLang="en-US" sz="1697" b="1" dirty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％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ja-JP" altLang="en-US" sz="1697" b="1" dirty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欧州シェア　</a:t>
            </a:r>
            <a:r>
              <a:rPr lang="en-US" altLang="ja-JP" sz="1697" b="1" dirty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34</a:t>
            </a:r>
            <a:r>
              <a:rPr lang="ja-JP" altLang="en-US" sz="1697" b="1" dirty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％</a:t>
            </a:r>
          </a:p>
        </p:txBody>
      </p:sp>
      <p:sp>
        <p:nvSpPr>
          <p:cNvPr id="28" name="四角形吹き出し 23">
            <a:extLst>
              <a:ext uri="{FF2B5EF4-FFF2-40B4-BE49-F238E27FC236}">
                <a16:creationId xmlns:a16="http://schemas.microsoft.com/office/drawing/2014/main" id="{C46D653C-1500-4009-B42A-53E175D7F0A2}"/>
              </a:ext>
            </a:extLst>
          </p:cNvPr>
          <p:cNvSpPr/>
          <p:nvPr/>
        </p:nvSpPr>
        <p:spPr bwMode="auto">
          <a:xfrm>
            <a:off x="7542093" y="364853"/>
            <a:ext cx="2658475" cy="646322"/>
          </a:xfrm>
          <a:prstGeom prst="wedgeRectCallout">
            <a:avLst>
              <a:gd name="adj1" fmla="val -41649"/>
              <a:gd name="adj2" fmla="val 69330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 algn="ctr">
              <a:buSzPct val="100000"/>
            </a:pPr>
            <a:r>
              <a:rPr kumimoji="1" lang="ja-JP" altLang="en-US" sz="24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１％県だけど、</a:t>
            </a:r>
            <a:endParaRPr kumimoji="1" lang="ja-JP" altLang="en-US" sz="11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289158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5724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lang="ja-JP" altLang="en-US" sz="3600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石川県は「ものづくり県」</a:t>
            </a:r>
          </a:p>
        </p:txBody>
      </p:sp>
      <p:sp>
        <p:nvSpPr>
          <p:cNvPr id="29" name="Rectangle 4">
            <a:extLst>
              <a:ext uri="{FF2B5EF4-FFF2-40B4-BE49-F238E27FC236}">
                <a16:creationId xmlns:a16="http://schemas.microsoft.com/office/drawing/2014/main" id="{C8F9DC31-262B-428E-A854-58714900AA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172" y="1160684"/>
            <a:ext cx="8787349" cy="105846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98270" tIns="49135" rIns="98270" bIns="49135" anchor="ctr" anchorCtr="0">
            <a:spAutoFit/>
          </a:bodyPr>
          <a:lstStyle>
            <a:lvl1pPr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ja-JP" altLang="en-US" sz="3016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☞ </a:t>
            </a:r>
            <a:r>
              <a:rPr lang="ja-JP" altLang="en-US" sz="3200" b="1" dirty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石川県の</a:t>
            </a:r>
            <a:r>
              <a:rPr lang="ja-JP" altLang="en-US" sz="3200" b="1" dirty="0">
                <a:solidFill>
                  <a:srgbClr val="FF0000"/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グローバルニッチトップ企業は</a:t>
            </a:r>
            <a:r>
              <a:rPr lang="en-US" altLang="ja-JP" sz="3200" b="1" dirty="0">
                <a:solidFill>
                  <a:srgbClr val="FF0000"/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3</a:t>
            </a:r>
            <a:r>
              <a:rPr lang="ja-JP" altLang="en-US" sz="3200" b="1" dirty="0">
                <a:solidFill>
                  <a:srgbClr val="FF0000"/>
                </a:solidFill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社</a:t>
            </a:r>
            <a:endParaRPr lang="en-US" altLang="ja-JP" sz="3200" b="1" dirty="0">
              <a:solidFill>
                <a:srgbClr val="FF0000"/>
              </a:solidFill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  <a:p>
            <a:pPr eaLnBrk="1" hangingPunct="1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ja-JP" altLang="en-US" sz="1200" dirty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　　　</a:t>
            </a:r>
            <a:r>
              <a:rPr lang="ja-JP" altLang="en-US" sz="1600" dirty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「グローバルニッチトップ企業</a:t>
            </a:r>
            <a:r>
              <a:rPr lang="en-US" altLang="ja-JP" sz="1600" dirty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100</a:t>
            </a:r>
            <a:r>
              <a:rPr lang="ja-JP" altLang="en-US" sz="1600" dirty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選」より（</a:t>
            </a:r>
            <a:r>
              <a:rPr lang="en-US" altLang="ja-JP" sz="1600" dirty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2020.6</a:t>
            </a:r>
            <a:r>
              <a:rPr lang="ja-JP" altLang="en-US" sz="1600" dirty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経済産業省）</a:t>
            </a:r>
            <a:endParaRPr lang="en-US" altLang="ja-JP" sz="1200" dirty="0">
              <a:latin typeface="メイリオ" pitchFamily="50" charset="-128"/>
              <a:ea typeface="メイリオ" pitchFamily="50" charset="-128"/>
              <a:cs typeface="メイリオ" pitchFamily="50" charset="-128"/>
            </a:endParaRPr>
          </a:p>
        </p:txBody>
      </p:sp>
      <p:sp>
        <p:nvSpPr>
          <p:cNvPr id="30" name="Rectangle 4">
            <a:extLst>
              <a:ext uri="{FF2B5EF4-FFF2-40B4-BE49-F238E27FC236}">
                <a16:creationId xmlns:a16="http://schemas.microsoft.com/office/drawing/2014/main" id="{B0FE30F4-2832-4CB2-A011-E1EDA6979D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171" y="2655479"/>
            <a:ext cx="9212145" cy="112515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98270" tIns="49135" rIns="98270" bIns="49135" anchor="ctr" anchorCtr="0">
            <a:spAutoFit/>
          </a:bodyPr>
          <a:lstStyle>
            <a:lvl1pPr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ja-JP" altLang="en-US" sz="3016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☞ ニッチ分野において世界的高いシェアを確保し、</a:t>
            </a:r>
            <a:endParaRPr lang="en-US" altLang="ja-JP" sz="3016" b="1" dirty="0">
              <a:solidFill>
                <a:srgbClr val="0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eaLnBrk="1" hangingPunct="1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ja-JP" altLang="en-US" sz="3016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   良好な経営を実践している企業</a:t>
            </a:r>
            <a:endParaRPr lang="en-US" altLang="ja-JP" sz="3016" b="1" dirty="0">
              <a:solidFill>
                <a:srgbClr val="0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pSp>
        <p:nvGrpSpPr>
          <p:cNvPr id="9" name="グループ化 8">
            <a:extLst>
              <a:ext uri="{FF2B5EF4-FFF2-40B4-BE49-F238E27FC236}">
                <a16:creationId xmlns:a16="http://schemas.microsoft.com/office/drawing/2014/main" id="{4C43F6CF-81DE-6ACD-42AD-F6090037813A}"/>
              </a:ext>
            </a:extLst>
          </p:cNvPr>
          <p:cNvGrpSpPr/>
          <p:nvPr/>
        </p:nvGrpSpPr>
        <p:grpSpPr>
          <a:xfrm>
            <a:off x="880260" y="3942123"/>
            <a:ext cx="2882265" cy="2554909"/>
            <a:chOff x="880260" y="3457970"/>
            <a:chExt cx="2882265" cy="2554909"/>
          </a:xfrm>
        </p:grpSpPr>
        <p:sp>
          <p:nvSpPr>
            <p:cNvPr id="36" name="正方形/長方形 35">
              <a:extLst>
                <a:ext uri="{FF2B5EF4-FFF2-40B4-BE49-F238E27FC236}">
                  <a16:creationId xmlns:a16="http://schemas.microsoft.com/office/drawing/2014/main" id="{59FD3602-DCF2-45E5-AF93-08642FF988E7}"/>
                </a:ext>
              </a:extLst>
            </p:cNvPr>
            <p:cNvSpPr/>
            <p:nvPr/>
          </p:nvSpPr>
          <p:spPr bwMode="auto">
            <a:xfrm>
              <a:off x="880260" y="3457970"/>
              <a:ext cx="2882265" cy="2554909"/>
            </a:xfrm>
            <a:prstGeom prst="rect">
              <a:avLst/>
            </a:prstGeom>
            <a:solidFill>
              <a:schemeClr val="bg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/>
            <a:lstStyle/>
            <a:p>
              <a:pPr algn="ctr" eaLnBrk="1" hangingPunct="1">
                <a:defRPr/>
              </a:pPr>
              <a:endParaRPr lang="ja-JP" altLang="en-US" sz="1539"/>
            </a:p>
          </p:txBody>
        </p:sp>
        <p:sp>
          <p:nvSpPr>
            <p:cNvPr id="37" name="テキスト ボックス 6">
              <a:extLst>
                <a:ext uri="{FF2B5EF4-FFF2-40B4-BE49-F238E27FC236}">
                  <a16:creationId xmlns:a16="http://schemas.microsoft.com/office/drawing/2014/main" id="{3B4857B3-6C9D-4C18-8171-E28B25BD6F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41345" y="3556232"/>
              <a:ext cx="1463721" cy="368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 anchorCtr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eaLnBrk="1" hangingPunct="1"/>
              <a:r>
                <a:rPr lang="ja-JP" altLang="en-US" sz="1710" b="1" dirty="0"/>
                <a:t>大同工業㈱</a:t>
              </a:r>
            </a:p>
          </p:txBody>
        </p:sp>
        <p:sp>
          <p:nvSpPr>
            <p:cNvPr id="50" name="テキスト ボックス 6">
              <a:extLst>
                <a:ext uri="{FF2B5EF4-FFF2-40B4-BE49-F238E27FC236}">
                  <a16:creationId xmlns:a16="http://schemas.microsoft.com/office/drawing/2014/main" id="{A0916A71-7E7B-42B1-824C-D2BBC70569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73021" y="3924647"/>
              <a:ext cx="2263548" cy="302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 anchorCtr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eaLnBrk="1" hangingPunct="1"/>
              <a:r>
                <a:rPr lang="ja-JP" altLang="en-US" sz="1368" b="1" u="sng" dirty="0"/>
                <a:t>二輪車用ドライブチェーン</a:t>
              </a:r>
            </a:p>
          </p:txBody>
        </p:sp>
        <p:sp>
          <p:nvSpPr>
            <p:cNvPr id="55" name="テキスト ボックス 6">
              <a:extLst>
                <a:ext uri="{FF2B5EF4-FFF2-40B4-BE49-F238E27FC236}">
                  <a16:creationId xmlns:a16="http://schemas.microsoft.com/office/drawing/2014/main" id="{A4310EBB-68DE-4864-8F27-5B90761457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8379" y="4489656"/>
              <a:ext cx="1178528" cy="5660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 anchorCtr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 eaLnBrk="1" hangingPunct="1"/>
              <a:r>
                <a:rPr lang="ja-JP" altLang="en-US" sz="1539" b="1" dirty="0">
                  <a:solidFill>
                    <a:srgbClr val="FF0000"/>
                  </a:solidFill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世界シェア</a:t>
              </a:r>
              <a:endParaRPr lang="en-US" altLang="ja-JP" sz="1539" b="1" dirty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 algn="ctr" eaLnBrk="1" hangingPunct="1"/>
              <a:r>
                <a:rPr lang="ja-JP" altLang="en-US" sz="1539" b="1" dirty="0">
                  <a:solidFill>
                    <a:srgbClr val="FF0000"/>
                  </a:solidFill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５</a:t>
              </a:r>
              <a:r>
                <a:rPr lang="en-US" altLang="ja-JP" sz="1539" b="1" dirty="0">
                  <a:solidFill>
                    <a:srgbClr val="FF0000"/>
                  </a:solidFill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0</a:t>
              </a:r>
              <a:r>
                <a:rPr lang="ja-JP" altLang="en-US" sz="1539" b="1" dirty="0">
                  <a:solidFill>
                    <a:srgbClr val="FF0000"/>
                  </a:solidFill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％</a:t>
              </a:r>
            </a:p>
          </p:txBody>
        </p:sp>
        <p:pic>
          <p:nvPicPr>
            <p:cNvPr id="4" name="図 3">
              <a:extLst>
                <a:ext uri="{FF2B5EF4-FFF2-40B4-BE49-F238E27FC236}">
                  <a16:creationId xmlns:a16="http://schemas.microsoft.com/office/drawing/2014/main" id="{516DF3A3-00DE-05A6-EA95-78E530CF9DD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53389" y="4702364"/>
              <a:ext cx="1437127" cy="1166499"/>
            </a:xfrm>
            <a:prstGeom prst="rect">
              <a:avLst/>
            </a:prstGeom>
          </p:spPr>
        </p:pic>
      </p:grpSp>
      <p:grpSp>
        <p:nvGrpSpPr>
          <p:cNvPr id="11" name="グループ化 10">
            <a:extLst>
              <a:ext uri="{FF2B5EF4-FFF2-40B4-BE49-F238E27FC236}">
                <a16:creationId xmlns:a16="http://schemas.microsoft.com/office/drawing/2014/main" id="{FAAD3D54-CC16-D162-27B1-F68F909FB7CC}"/>
              </a:ext>
            </a:extLst>
          </p:cNvPr>
          <p:cNvGrpSpPr/>
          <p:nvPr/>
        </p:nvGrpSpPr>
        <p:grpSpPr>
          <a:xfrm>
            <a:off x="3906540" y="3942122"/>
            <a:ext cx="2864287" cy="2554909"/>
            <a:chOff x="3906540" y="3457970"/>
            <a:chExt cx="2864287" cy="2554909"/>
          </a:xfrm>
        </p:grpSpPr>
        <p:sp>
          <p:nvSpPr>
            <p:cNvPr id="34" name="正方形/長方形 33">
              <a:extLst>
                <a:ext uri="{FF2B5EF4-FFF2-40B4-BE49-F238E27FC236}">
                  <a16:creationId xmlns:a16="http://schemas.microsoft.com/office/drawing/2014/main" id="{EEE01B34-6580-45CC-9235-1C639644495F}"/>
                </a:ext>
              </a:extLst>
            </p:cNvPr>
            <p:cNvSpPr/>
            <p:nvPr/>
          </p:nvSpPr>
          <p:spPr bwMode="auto">
            <a:xfrm>
              <a:off x="3906540" y="3457970"/>
              <a:ext cx="2864287" cy="2554909"/>
            </a:xfrm>
            <a:prstGeom prst="rect">
              <a:avLst/>
            </a:prstGeom>
            <a:solidFill>
              <a:schemeClr val="bg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/>
            <a:lstStyle/>
            <a:p>
              <a:pPr algn="ctr" eaLnBrk="1" hangingPunct="1">
                <a:defRPr/>
              </a:pPr>
              <a:endParaRPr lang="ja-JP" altLang="en-US" sz="1539"/>
            </a:p>
          </p:txBody>
        </p:sp>
        <p:sp>
          <p:nvSpPr>
            <p:cNvPr id="38" name="テキスト ボックス 6">
              <a:extLst>
                <a:ext uri="{FF2B5EF4-FFF2-40B4-BE49-F238E27FC236}">
                  <a16:creationId xmlns:a16="http://schemas.microsoft.com/office/drawing/2014/main" id="{0D0DB3B8-90F3-4520-86B7-4308FEC93C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86630" y="3523128"/>
              <a:ext cx="1721946" cy="355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 anchorCtr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eaLnBrk="1" hangingPunct="1"/>
              <a:r>
                <a:rPr lang="ja-JP" altLang="en-US" sz="1710" b="1" dirty="0"/>
                <a:t>土肥研磨工業㈱</a:t>
              </a:r>
            </a:p>
          </p:txBody>
        </p:sp>
        <p:sp>
          <p:nvSpPr>
            <p:cNvPr id="51" name="テキスト ボックス 6">
              <a:extLst>
                <a:ext uri="{FF2B5EF4-FFF2-40B4-BE49-F238E27FC236}">
                  <a16:creationId xmlns:a16="http://schemas.microsoft.com/office/drawing/2014/main" id="{14DD5782-3AD5-4A58-8273-8E353744C7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22564" y="3848924"/>
              <a:ext cx="2395207" cy="513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 anchorCtr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eaLnBrk="1" hangingPunct="1"/>
              <a:r>
                <a:rPr lang="ja-JP" altLang="en-US" sz="1368" b="1" u="sng" dirty="0"/>
                <a:t>旋回軸受</a:t>
              </a:r>
              <a:endParaRPr lang="en-US" altLang="ja-JP" sz="1368" b="1" u="sng" dirty="0"/>
            </a:p>
            <a:p>
              <a:pPr eaLnBrk="1" hangingPunct="1"/>
              <a:r>
                <a:rPr lang="ja-JP" altLang="en-US" sz="1368" b="1" u="sng" dirty="0"/>
                <a:t>（</a:t>
              </a:r>
              <a:r>
                <a:rPr lang="en-US" altLang="ja-JP" sz="1368" b="1" u="sng" dirty="0"/>
                <a:t>6</a:t>
              </a:r>
              <a:r>
                <a:rPr lang="ja-JP" altLang="en-US" sz="1368" b="1" u="sng" dirty="0"/>
                <a:t>トン未満の油圧ショベル用）</a:t>
              </a:r>
            </a:p>
          </p:txBody>
        </p:sp>
        <p:sp>
          <p:nvSpPr>
            <p:cNvPr id="56" name="テキスト ボックス 6">
              <a:extLst>
                <a:ext uri="{FF2B5EF4-FFF2-40B4-BE49-F238E27FC236}">
                  <a16:creationId xmlns:a16="http://schemas.microsoft.com/office/drawing/2014/main" id="{AE40C6D9-1058-4A83-8E38-2635C8A46D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51219" y="4469293"/>
              <a:ext cx="1178528" cy="5660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 anchorCtr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 eaLnBrk="1" hangingPunct="1"/>
              <a:r>
                <a:rPr lang="ja-JP" altLang="en-US" sz="1539" b="1">
                  <a:solidFill>
                    <a:srgbClr val="FF0000"/>
                  </a:solidFill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世界シェア</a:t>
              </a:r>
              <a:endParaRPr lang="en-US" altLang="ja-JP" sz="1539" b="1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 algn="ctr" eaLnBrk="1" hangingPunct="1"/>
              <a:r>
                <a:rPr lang="en-US" altLang="ja-JP" sz="1539" b="1">
                  <a:solidFill>
                    <a:srgbClr val="FF0000"/>
                  </a:solidFill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50</a:t>
              </a:r>
              <a:r>
                <a:rPr lang="ja-JP" altLang="en-US" sz="1539" b="1">
                  <a:solidFill>
                    <a:srgbClr val="FF0000"/>
                  </a:solidFill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％</a:t>
              </a:r>
            </a:p>
          </p:txBody>
        </p:sp>
        <p:pic>
          <p:nvPicPr>
            <p:cNvPr id="6" name="図 5">
              <a:extLst>
                <a:ext uri="{FF2B5EF4-FFF2-40B4-BE49-F238E27FC236}">
                  <a16:creationId xmlns:a16="http://schemas.microsoft.com/office/drawing/2014/main" id="{832B95DE-08F2-3209-E9EA-3DBE783F7F3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987846" y="4681341"/>
              <a:ext cx="1771897" cy="1076475"/>
            </a:xfrm>
            <a:prstGeom prst="rect">
              <a:avLst/>
            </a:prstGeom>
          </p:spPr>
        </p:pic>
      </p:grpSp>
      <p:grpSp>
        <p:nvGrpSpPr>
          <p:cNvPr id="12" name="グループ化 11">
            <a:extLst>
              <a:ext uri="{FF2B5EF4-FFF2-40B4-BE49-F238E27FC236}">
                <a16:creationId xmlns:a16="http://schemas.microsoft.com/office/drawing/2014/main" id="{266E3C0A-AA01-0037-94D1-BE93CDA8BC6A}"/>
              </a:ext>
            </a:extLst>
          </p:cNvPr>
          <p:cNvGrpSpPr/>
          <p:nvPr/>
        </p:nvGrpSpPr>
        <p:grpSpPr>
          <a:xfrm>
            <a:off x="6930877" y="3935294"/>
            <a:ext cx="2864287" cy="2552194"/>
            <a:chOff x="6930876" y="3460685"/>
            <a:chExt cx="2864287" cy="2552194"/>
          </a:xfrm>
        </p:grpSpPr>
        <p:sp>
          <p:nvSpPr>
            <p:cNvPr id="33" name="正方形/長方形 32">
              <a:extLst>
                <a:ext uri="{FF2B5EF4-FFF2-40B4-BE49-F238E27FC236}">
                  <a16:creationId xmlns:a16="http://schemas.microsoft.com/office/drawing/2014/main" id="{7E326663-8B05-46A9-B030-76FD94A7D165}"/>
                </a:ext>
              </a:extLst>
            </p:cNvPr>
            <p:cNvSpPr/>
            <p:nvPr/>
          </p:nvSpPr>
          <p:spPr bwMode="auto">
            <a:xfrm>
              <a:off x="6930876" y="3460685"/>
              <a:ext cx="2864287" cy="2552194"/>
            </a:xfrm>
            <a:prstGeom prst="rect">
              <a:avLst/>
            </a:prstGeom>
            <a:solidFill>
              <a:schemeClr val="bg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/>
            <a:lstStyle/>
            <a:p>
              <a:pPr algn="ctr" eaLnBrk="1" hangingPunct="1">
                <a:defRPr/>
              </a:pPr>
              <a:endParaRPr lang="ja-JP" altLang="en-US" sz="1539"/>
            </a:p>
          </p:txBody>
        </p:sp>
        <p:sp>
          <p:nvSpPr>
            <p:cNvPr id="39" name="テキスト ボックス 6">
              <a:extLst>
                <a:ext uri="{FF2B5EF4-FFF2-40B4-BE49-F238E27FC236}">
                  <a16:creationId xmlns:a16="http://schemas.microsoft.com/office/drawing/2014/main" id="{C29336D0-02BD-4963-98D7-6A4E624C18D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93319" y="3525843"/>
              <a:ext cx="843501" cy="3554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 anchorCtr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eaLnBrk="1" hangingPunct="1"/>
              <a:r>
                <a:rPr lang="ja-JP" altLang="en-US" sz="1710" b="1" dirty="0"/>
                <a:t>㈱白山</a:t>
              </a:r>
            </a:p>
          </p:txBody>
        </p:sp>
        <p:sp>
          <p:nvSpPr>
            <p:cNvPr id="52" name="テキスト ボックス 6">
              <a:extLst>
                <a:ext uri="{FF2B5EF4-FFF2-40B4-BE49-F238E27FC236}">
                  <a16:creationId xmlns:a16="http://schemas.microsoft.com/office/drawing/2014/main" id="{2E730006-AD32-499C-B516-6CFA7DB0B1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6900" y="3746386"/>
              <a:ext cx="2431582" cy="723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 anchorCtr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eaLnBrk="1" hangingPunct="1"/>
              <a:r>
                <a:rPr lang="en-US" altLang="ja-JP" sz="1368" b="1" u="sng" dirty="0"/>
                <a:t>MT</a:t>
              </a:r>
              <a:r>
                <a:rPr lang="ja-JP" altLang="en-US" sz="1368" b="1" u="sng" dirty="0"/>
                <a:t>フェルール（多心光ファイバを高精度、高密度に一括接続する光接続用部品）</a:t>
              </a:r>
              <a:endParaRPr lang="en-US" altLang="ja-JP" sz="1368" b="1" u="sng" dirty="0"/>
            </a:p>
          </p:txBody>
        </p:sp>
        <p:sp>
          <p:nvSpPr>
            <p:cNvPr id="57" name="テキスト ボックス 6">
              <a:extLst>
                <a:ext uri="{FF2B5EF4-FFF2-40B4-BE49-F238E27FC236}">
                  <a16:creationId xmlns:a16="http://schemas.microsoft.com/office/drawing/2014/main" id="{1F386335-E3A4-40D3-9831-634EC060B7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23067" y="4472008"/>
              <a:ext cx="1178528" cy="5660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 anchorCtr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 eaLnBrk="1" hangingPunct="1"/>
              <a:r>
                <a:rPr lang="ja-JP" altLang="en-US" sz="1539" b="1" dirty="0">
                  <a:solidFill>
                    <a:srgbClr val="FF0000"/>
                  </a:solidFill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世界シェア</a:t>
              </a:r>
              <a:endParaRPr lang="en-US" altLang="ja-JP" sz="1539" b="1" dirty="0">
                <a:solidFill>
                  <a:srgbClr val="FF0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endParaRPr>
            </a:p>
            <a:p>
              <a:pPr algn="ctr" eaLnBrk="1" hangingPunct="1"/>
              <a:r>
                <a:rPr lang="en-US" altLang="ja-JP" sz="1539" b="1" dirty="0">
                  <a:solidFill>
                    <a:srgbClr val="FF0000"/>
                  </a:solidFill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25</a:t>
              </a:r>
              <a:r>
                <a:rPr lang="ja-JP" altLang="en-US" sz="1539" b="1" dirty="0">
                  <a:solidFill>
                    <a:srgbClr val="FF0000"/>
                  </a:solidFill>
                  <a:latin typeface="HG丸ｺﾞｼｯｸM-PRO" panose="020F0600000000000000" pitchFamily="50" charset="-128"/>
                  <a:ea typeface="HG丸ｺﾞｼｯｸM-PRO" panose="020F0600000000000000" pitchFamily="50" charset="-128"/>
                </a:rPr>
                <a:t>％</a:t>
              </a:r>
            </a:p>
          </p:txBody>
        </p:sp>
        <p:pic>
          <p:nvPicPr>
            <p:cNvPr id="8" name="図 7">
              <a:extLst>
                <a:ext uri="{FF2B5EF4-FFF2-40B4-BE49-F238E27FC236}">
                  <a16:creationId xmlns:a16="http://schemas.microsoft.com/office/drawing/2014/main" id="{72A9501C-5C50-D226-46AC-56522746573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293238" y="4628476"/>
              <a:ext cx="1420352" cy="11927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350919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61863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lang="ja-JP" altLang="en-US" sz="3600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実はすごいぞ！石川県の企業</a:t>
            </a:r>
          </a:p>
        </p:txBody>
      </p:sp>
      <p:pic>
        <p:nvPicPr>
          <p:cNvPr id="6" name="図 5">
            <a:extLst>
              <a:ext uri="{FF2B5EF4-FFF2-40B4-BE49-F238E27FC236}">
                <a16:creationId xmlns:a16="http://schemas.microsoft.com/office/drawing/2014/main" id="{22760263-8399-87EA-C6A0-6457D63845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559" y="918535"/>
            <a:ext cx="4593093" cy="6504004"/>
          </a:xfrm>
          <a:prstGeom prst="rect">
            <a:avLst/>
          </a:prstGeom>
        </p:spPr>
      </p:pic>
      <p:pic>
        <p:nvPicPr>
          <p:cNvPr id="8" name="図 7">
            <a:extLst>
              <a:ext uri="{FF2B5EF4-FFF2-40B4-BE49-F238E27FC236}">
                <a16:creationId xmlns:a16="http://schemas.microsoft.com/office/drawing/2014/main" id="{C91D676F-4262-9241-BE7A-B31CDCC6F2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8708" y="1149409"/>
            <a:ext cx="4392488" cy="6270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688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94179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石川県は北陸地方における「商業の中心地」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3163BF-4DB7-403C-9E6E-59C1DC56A6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171" y="1116335"/>
            <a:ext cx="9330768" cy="112515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98270" tIns="49135" rIns="98270" bIns="49135" anchor="ctr" anchorCtr="0">
            <a:spAutoFit/>
          </a:bodyPr>
          <a:lstStyle>
            <a:lvl1pPr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ja-JP" altLang="en-US" sz="3016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☞ </a:t>
            </a:r>
            <a:r>
              <a:rPr lang="ja-JP" altLang="en-US" sz="3200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北陸地方の商業流通圏の中心部に位置しており</a:t>
            </a:r>
            <a:endParaRPr lang="en-US" altLang="ja-JP" sz="3016" b="1" dirty="0">
              <a:solidFill>
                <a:srgbClr val="0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eaLnBrk="1" hangingPunct="1">
              <a:lnSpc>
                <a:spcPts val="4000"/>
              </a:lnSpc>
              <a:spcBef>
                <a:spcPct val="0"/>
              </a:spcBef>
              <a:buFontTx/>
              <a:buNone/>
            </a:pPr>
            <a:r>
              <a:rPr lang="ja-JP" altLang="en-US" sz="3200" b="1" dirty="0">
                <a:solidFill>
                  <a:srgbClr val="0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   商社、メーカーの支店・営業所も多い。</a:t>
            </a:r>
            <a:endParaRPr lang="en-US" altLang="ja-JP" sz="3016" b="1" dirty="0">
              <a:solidFill>
                <a:srgbClr val="0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7" name="図 6">
            <a:extLst>
              <a:ext uri="{FF2B5EF4-FFF2-40B4-BE49-F238E27FC236}">
                <a16:creationId xmlns:a16="http://schemas.microsoft.com/office/drawing/2014/main" id="{A41774C7-B142-472A-B073-C7EE46E758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322" y="2529518"/>
            <a:ext cx="8090465" cy="2773383"/>
          </a:xfrm>
          <a:prstGeom prst="rect">
            <a:avLst/>
          </a:prstGeom>
        </p:spPr>
      </p:pic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FBEA0096-F57B-4B90-A455-3B7A7FB03D63}"/>
              </a:ext>
            </a:extLst>
          </p:cNvPr>
          <p:cNvSpPr txBox="1"/>
          <p:nvPr/>
        </p:nvSpPr>
        <p:spPr>
          <a:xfrm>
            <a:off x="7218908" y="5375840"/>
            <a:ext cx="2183611" cy="276999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r"/>
            <a:r>
              <a:rPr kumimoji="1"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出典：商業統計確報（</a:t>
            </a:r>
            <a:r>
              <a:rPr kumimoji="1" lang="en-US" altLang="ja-JP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H26</a:t>
            </a:r>
            <a:r>
              <a:rPr kumimoji="1" lang="ja-JP" altLang="en-US" sz="1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）</a:t>
            </a: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EB6E9353-2268-45AA-B4FB-1F5022D80996}"/>
              </a:ext>
            </a:extLst>
          </p:cNvPr>
          <p:cNvSpPr txBox="1"/>
          <p:nvPr/>
        </p:nvSpPr>
        <p:spPr>
          <a:xfrm>
            <a:off x="6554303" y="5711069"/>
            <a:ext cx="1329210" cy="1107996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kumimoji="1" lang="en-US" altLang="ja-JP" sz="66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80</a:t>
            </a:r>
            <a:endParaRPr kumimoji="1" lang="ja-JP" altLang="en-US" sz="6600" b="1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33DBF718-9133-4D95-8E32-6CA4BCDECDFA}"/>
              </a:ext>
            </a:extLst>
          </p:cNvPr>
          <p:cNvSpPr txBox="1"/>
          <p:nvPr/>
        </p:nvSpPr>
        <p:spPr>
          <a:xfrm>
            <a:off x="1372724" y="5791338"/>
            <a:ext cx="5109091" cy="83099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kumimoji="1" lang="ja-JP" altLang="en-US" sz="24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新幹線開業をきっかけに</a:t>
            </a:r>
            <a:r>
              <a:rPr lang="ja-JP" altLang="en-US" sz="24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ja-JP" altLang="en-US" sz="24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石川県に</a:t>
            </a:r>
            <a:endParaRPr kumimoji="1" lang="en-US" altLang="ja-JP" sz="2400" b="1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24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支店・営業所を開設</a:t>
            </a:r>
            <a:r>
              <a:rPr lang="ja-JP" altLang="en-US" sz="24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した企業数</a:t>
            </a:r>
            <a:endParaRPr kumimoji="1" lang="ja-JP" altLang="en-US" sz="2400" b="1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3" name="図 12">
            <a:extLst>
              <a:ext uri="{FF2B5EF4-FFF2-40B4-BE49-F238E27FC236}">
                <a16:creationId xmlns:a16="http://schemas.microsoft.com/office/drawing/2014/main" id="{F759FC60-FCE3-43B6-B89B-77C8BD192C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4492" y="5794682"/>
            <a:ext cx="1560447" cy="1560447"/>
          </a:xfrm>
          <a:prstGeom prst="rect">
            <a:avLst/>
          </a:prstGeom>
        </p:spPr>
      </p:pic>
      <p:sp>
        <p:nvSpPr>
          <p:cNvPr id="14" name="正方形/長方形 13">
            <a:extLst>
              <a:ext uri="{FF2B5EF4-FFF2-40B4-BE49-F238E27FC236}">
                <a16:creationId xmlns:a16="http://schemas.microsoft.com/office/drawing/2014/main" id="{C75A8A29-BFEE-4BF5-B307-0CA1D61C64F3}"/>
              </a:ext>
            </a:extLst>
          </p:cNvPr>
          <p:cNvSpPr/>
          <p:nvPr/>
        </p:nvSpPr>
        <p:spPr>
          <a:xfrm>
            <a:off x="1674292" y="7055224"/>
            <a:ext cx="5688632" cy="111096"/>
          </a:xfrm>
          <a:prstGeom prst="rect">
            <a:avLst/>
          </a:prstGeom>
          <a:solidFill>
            <a:srgbClr val="FFFF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83DBB0AD-1C80-4ACA-8942-4E49EDF683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5188" y="6742701"/>
            <a:ext cx="6258588" cy="470874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89130" tIns="44565" rIns="89130" bIns="44565" anchor="ctr" anchorCtr="0">
            <a:spAutoFit/>
          </a:bodyPr>
          <a:lstStyle>
            <a:lvl1pPr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3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844550" indent="-323850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3017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 kumimoji="1" sz="27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822450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–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344738" indent="-258763" defTabSz="1090613">
              <a:spcBef>
                <a:spcPct val="20000"/>
              </a:spcBef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8019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32591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7163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4173538" indent="-258763" defTabSz="1090613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»"/>
              <a:defRPr kumimoji="1" sz="23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ja-JP" altLang="en-US" sz="18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☞ ビジネスの舞台としても、石川県への注目が集まる！！</a:t>
            </a:r>
          </a:p>
        </p:txBody>
      </p:sp>
    </p:spTree>
    <p:extLst>
      <p:ext uri="{BB962C8B-B14F-4D97-AF65-F5344CB8AC3E}">
        <p14:creationId xmlns:p14="http://schemas.microsoft.com/office/powerpoint/2010/main" val="29720123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ここまで聞いて・・・</a:t>
            </a:r>
            <a:endParaRPr lang="en-US" altLang="ja-JP" sz="3600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5AEDCFFB-7919-4A46-85AB-BFCC4E74CB53}"/>
              </a:ext>
            </a:extLst>
          </p:cNvPr>
          <p:cNvSpPr txBox="1"/>
          <p:nvPr/>
        </p:nvSpPr>
        <p:spPr>
          <a:xfrm>
            <a:off x="882204" y="1692399"/>
            <a:ext cx="871296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ここまでの説明を聞いて</a:t>
            </a:r>
            <a:endParaRPr kumimoji="1" lang="en-US" altLang="ja-JP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72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「ホントに？」</a:t>
            </a:r>
            <a:endParaRPr lang="en-US" altLang="ja-JP" sz="7200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と疑っているあなた。</a:t>
            </a:r>
            <a:endParaRPr lang="en-US" altLang="ja-JP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kumimoji="1" lang="en-US" altLang="ja-JP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答えは、ネットや本に転がってるのか。</a:t>
            </a:r>
            <a:endParaRPr kumimoji="1" lang="en-US" altLang="ja-JP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244723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ここまで聞いて・・・</a:t>
            </a:r>
            <a:endParaRPr lang="en-US" altLang="ja-JP" sz="3600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8D9EA867-0157-4A1D-9E0C-24AE60B6A2FB}"/>
              </a:ext>
            </a:extLst>
          </p:cNvPr>
          <p:cNvSpPr txBox="1"/>
          <p:nvPr/>
        </p:nvSpPr>
        <p:spPr>
          <a:xfrm>
            <a:off x="299809" y="1527818"/>
            <a:ext cx="10286999" cy="5349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890501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defRPr/>
            </a:pPr>
            <a:r>
              <a:rPr lang="ja-JP" altLang="en-US" sz="4400" b="1" u="sng" dirty="0">
                <a:solidFill>
                  <a:srgbClr val="FF0000"/>
                </a:solidFill>
              </a:rPr>
              <a:t>本当の答えを知るためには、</a:t>
            </a:r>
            <a:endParaRPr lang="en-US" altLang="ja-JP" sz="4400" b="1" u="sng" dirty="0">
              <a:solidFill>
                <a:srgbClr val="FF0000"/>
              </a:solidFill>
            </a:endParaRPr>
          </a:p>
          <a:p>
            <a:pPr lvl="0" defTabSz="890501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defRPr/>
            </a:pPr>
            <a:endParaRPr lang="en-US" altLang="ja-JP" sz="3600" b="1" dirty="0"/>
          </a:p>
          <a:p>
            <a:pPr lvl="0" defTabSz="890501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defRPr/>
            </a:pPr>
            <a:r>
              <a:rPr lang="ja-JP" altLang="en-US" sz="3600" b="1" dirty="0"/>
              <a:t>そこにいる、それを知る、現場の</a:t>
            </a:r>
            <a:endParaRPr lang="en-US" altLang="ja-JP" sz="3600" b="1" dirty="0"/>
          </a:p>
          <a:p>
            <a:pPr lvl="0" defTabSz="890501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defRPr/>
            </a:pPr>
            <a:endParaRPr lang="en-US" altLang="ja-JP" sz="3600" b="1" dirty="0"/>
          </a:p>
          <a:p>
            <a:pPr lvl="0" defTabSz="890501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defRPr/>
            </a:pPr>
            <a:r>
              <a:rPr lang="ja-JP" altLang="en-US" sz="4400" b="1" u="sng" dirty="0">
                <a:solidFill>
                  <a:srgbClr val="FF0000"/>
                </a:solidFill>
              </a:rPr>
              <a:t>人と話すこと（会うこと）、</a:t>
            </a:r>
            <a:r>
              <a:rPr lang="ja-JP" altLang="en-US" sz="3200" b="1" dirty="0">
                <a:solidFill>
                  <a:prstClr val="black"/>
                </a:solidFill>
              </a:rPr>
              <a:t>行動すること。</a:t>
            </a:r>
            <a:endParaRPr lang="en-US" altLang="ja-JP" sz="3200" b="1" dirty="0">
              <a:solidFill>
                <a:prstClr val="black"/>
              </a:solidFill>
            </a:endParaRPr>
          </a:p>
          <a:p>
            <a:pPr lvl="0" defTabSz="890501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defRPr/>
            </a:pPr>
            <a:endParaRPr lang="en-US" altLang="ja-JP" sz="3200" b="1" dirty="0">
              <a:solidFill>
                <a:prstClr val="black"/>
              </a:solidFill>
            </a:endParaRPr>
          </a:p>
          <a:p>
            <a:pPr lvl="0" defTabSz="890501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defRPr/>
            </a:pPr>
            <a:endParaRPr lang="en-US" altLang="ja-JP" sz="3200" b="1" dirty="0">
              <a:solidFill>
                <a:prstClr val="black"/>
              </a:solidFill>
            </a:endParaRPr>
          </a:p>
          <a:p>
            <a:pPr lvl="0" defTabSz="890501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defRPr/>
            </a:pPr>
            <a:r>
              <a:rPr lang="ja-JP" altLang="en-US" sz="3200" b="1" dirty="0">
                <a:solidFill>
                  <a:prstClr val="black"/>
                </a:solidFill>
              </a:rPr>
              <a:t>大学在学期間は、その答えを見つけるのにピッタリな期間。</a:t>
            </a:r>
            <a:endParaRPr lang="en-US" altLang="ja-JP" sz="3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0641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今日お話しするのは、</a:t>
            </a:r>
            <a:endParaRPr lang="en-US" altLang="ja-JP" sz="3600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A70283F3-2D31-4D1F-AC9A-6064B6B3E5C7}"/>
              </a:ext>
            </a:extLst>
          </p:cNvPr>
          <p:cNvSpPr txBox="1"/>
          <p:nvPr/>
        </p:nvSpPr>
        <p:spPr>
          <a:xfrm>
            <a:off x="1009734" y="3016994"/>
            <a:ext cx="8673931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80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インターンシップ</a:t>
            </a:r>
            <a:endParaRPr kumimoji="1" lang="en-US" altLang="ja-JP" sz="8000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32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32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r"/>
            <a:r>
              <a:rPr lang="ja-JP" altLang="en-US" sz="40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という選択。</a:t>
            </a:r>
            <a:endParaRPr lang="en-US" altLang="ja-JP" sz="40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163491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71096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多分、みなさんが今考えてること</a:t>
            </a:r>
            <a:endParaRPr lang="en-US" altLang="ja-JP" sz="3600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3E12DEB1-C34E-44F9-83A6-6A9F30F8093C}"/>
              </a:ext>
            </a:extLst>
          </p:cNvPr>
          <p:cNvSpPr txBox="1"/>
          <p:nvPr/>
        </p:nvSpPr>
        <p:spPr>
          <a:xfrm>
            <a:off x="506581" y="1179652"/>
            <a:ext cx="9736663" cy="6394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インターンシップって何？</a:t>
            </a:r>
            <a:endParaRPr kumimoji="1" lang="en-US" altLang="ja-JP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⇒ 何かに取り組んでいる方と一緒に</a:t>
            </a:r>
            <a:endParaRPr kumimoji="1" lang="en-US" altLang="ja-JP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（たいていは企業の方）</a:t>
            </a:r>
            <a:endParaRPr lang="en-US" altLang="ja-JP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3600" b="1" u="sng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実際の業務を体験</a:t>
            </a:r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（＝</a:t>
            </a:r>
            <a:r>
              <a:rPr lang="ja-JP" altLang="en-US" sz="36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就業体験</a:t>
            </a:r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）し、</a:t>
            </a:r>
            <a:endParaRPr lang="en-US" altLang="ja-JP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携わる人との交流や、携わる人から</a:t>
            </a:r>
            <a:endParaRPr lang="en-US" altLang="ja-JP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フィードバックを受けること。</a:t>
            </a:r>
            <a:endParaRPr lang="en-US" altLang="ja-JP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⇒ </a:t>
            </a:r>
            <a:r>
              <a:rPr lang="ja-JP" altLang="en-US" sz="36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職業適性の把握、地域産業の理解、</a:t>
            </a:r>
            <a:endParaRPr lang="en-US" altLang="ja-JP" sz="3600" b="1" u="sng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 </a:t>
            </a:r>
            <a:r>
              <a:rPr lang="ja-JP" altLang="en-US" sz="36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キャリア観の醸成、スキルアップ</a:t>
            </a:r>
            <a:endParaRPr lang="en-US" altLang="ja-JP" sz="3600" b="1" u="sng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640581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あなたに似合う服は？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DA869130-250C-4FFA-91C5-41A4691E1E98}"/>
              </a:ext>
            </a:extLst>
          </p:cNvPr>
          <p:cNvSpPr txBox="1"/>
          <p:nvPr/>
        </p:nvSpPr>
        <p:spPr>
          <a:xfrm>
            <a:off x="882204" y="1836415"/>
            <a:ext cx="8084264" cy="37394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突然ですが</a:t>
            </a:r>
            <a:r>
              <a:rPr lang="en-US" altLang="ja-JP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…</a:t>
            </a:r>
          </a:p>
          <a:p>
            <a:pPr>
              <a:lnSpc>
                <a:spcPct val="200000"/>
              </a:lnSpc>
            </a:pPr>
            <a:r>
              <a:rPr kumimoji="1" lang="ja-JP" altLang="en-US" sz="4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皆さんは、服を買うとき</a:t>
            </a:r>
            <a:endParaRPr kumimoji="1" lang="en-US" altLang="ja-JP" sz="4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200000"/>
              </a:lnSpc>
            </a:pPr>
            <a:r>
              <a:rPr kumimoji="1" lang="ja-JP" altLang="en-US" sz="4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どういった手順で買いますか？</a:t>
            </a:r>
            <a:endParaRPr kumimoji="1" lang="en-US" altLang="ja-JP" sz="4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9" name="図 8">
            <a:extLst>
              <a:ext uri="{FF2B5EF4-FFF2-40B4-BE49-F238E27FC236}">
                <a16:creationId xmlns:a16="http://schemas.microsoft.com/office/drawing/2014/main" id="{436B59C6-6477-47DA-B4D7-7180916629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434" y="977039"/>
            <a:ext cx="2637834" cy="3517112"/>
          </a:xfrm>
          <a:prstGeom prst="rect">
            <a:avLst/>
          </a:prstGeom>
        </p:spPr>
      </p:pic>
      <p:sp>
        <p:nvSpPr>
          <p:cNvPr id="11" name="正方形/長方形 10">
            <a:extLst>
              <a:ext uri="{FF2B5EF4-FFF2-40B4-BE49-F238E27FC236}">
                <a16:creationId xmlns:a16="http://schemas.microsoft.com/office/drawing/2014/main" id="{B0FEB0E4-FBE2-451C-9C2D-6176C05E81DE}"/>
              </a:ext>
            </a:extLst>
          </p:cNvPr>
          <p:cNvSpPr/>
          <p:nvPr/>
        </p:nvSpPr>
        <p:spPr>
          <a:xfrm>
            <a:off x="7821434" y="983608"/>
            <a:ext cx="2637834" cy="3517103"/>
          </a:xfrm>
          <a:prstGeom prst="rect">
            <a:avLst/>
          </a:prstGeom>
          <a:gradFill flip="none" rotWithShape="1">
            <a:gsLst>
              <a:gs pos="11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199761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あなたに似合う服は？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DA869130-250C-4FFA-91C5-41A4691E1E98}"/>
              </a:ext>
            </a:extLst>
          </p:cNvPr>
          <p:cNvSpPr txBox="1"/>
          <p:nvPr/>
        </p:nvSpPr>
        <p:spPr>
          <a:xfrm>
            <a:off x="199392" y="1044327"/>
            <a:ext cx="10213052" cy="62645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失敗が少ないのは、</a:t>
            </a:r>
            <a:endParaRPr lang="en-US" altLang="ja-JP" sz="3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endParaRPr lang="ja-JP" altLang="en-US" sz="5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・ファッション誌などでトレンド</a:t>
            </a:r>
            <a:r>
              <a:rPr lang="ja-JP" altLang="en-US" sz="3400" b="1" dirty="0">
                <a:solidFill>
                  <a:schemeClr val="accent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情報を仕入れ</a:t>
            </a: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・自分のなりたい理想のファッションを</a:t>
            </a:r>
            <a:r>
              <a:rPr lang="ja-JP" altLang="en-US" sz="3400" b="1" dirty="0">
                <a:solidFill>
                  <a:schemeClr val="accent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イメージ</a:t>
            </a: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・手持ちの服と相談し、</a:t>
            </a:r>
            <a:r>
              <a:rPr lang="ja-JP" altLang="en-US" sz="3400" b="1" dirty="0">
                <a:solidFill>
                  <a:schemeClr val="accent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足りないアイテムを洗出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し</a:t>
            </a: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・友達や店員さんの</a:t>
            </a:r>
            <a:r>
              <a:rPr lang="ja-JP" altLang="en-US" sz="3400" b="1" dirty="0">
                <a:solidFill>
                  <a:schemeClr val="accent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アドバイスを受け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ながら</a:t>
            </a: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</a:t>
            </a:r>
            <a:r>
              <a:rPr lang="ja-JP" altLang="en-US" sz="3400" b="1" dirty="0">
                <a:solidFill>
                  <a:schemeClr val="accent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複数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のお店を回って、</a:t>
            </a:r>
            <a:r>
              <a:rPr lang="ja-JP" altLang="en-US" sz="3400" b="1" dirty="0">
                <a:solidFill>
                  <a:schemeClr val="accent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試着し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・サイズ感や質感、</a:t>
            </a:r>
            <a:r>
              <a:rPr lang="ja-JP" altLang="en-US" sz="3400" b="1" dirty="0">
                <a:solidFill>
                  <a:schemeClr val="accent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マッチ具合を確認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し、購入</a:t>
            </a:r>
          </a:p>
        </p:txBody>
      </p:sp>
    </p:spTree>
    <p:extLst>
      <p:ext uri="{BB962C8B-B14F-4D97-AF65-F5344CB8AC3E}">
        <p14:creationId xmlns:p14="http://schemas.microsoft.com/office/powerpoint/2010/main" val="32845573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88697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青年</a:t>
            </a:r>
            <a:r>
              <a:rPr lang="en-US" altLang="ja-JP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O</a:t>
            </a:r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（大学</a:t>
            </a:r>
            <a:r>
              <a:rPr lang="en-US" altLang="ja-JP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年当時）の場合</a:t>
            </a:r>
            <a:r>
              <a:rPr lang="ja-JP" altLang="en-US" sz="30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（失敗事例）</a:t>
            </a: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050CB6D2-22BA-4257-917A-1C324CD2C009}"/>
              </a:ext>
            </a:extLst>
          </p:cNvPr>
          <p:cNvSpPr txBox="1"/>
          <p:nvPr/>
        </p:nvSpPr>
        <p:spPr>
          <a:xfrm>
            <a:off x="199392" y="966068"/>
            <a:ext cx="9417963" cy="64786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服選び失敗ばかり</a:t>
            </a:r>
            <a:r>
              <a:rPr lang="en-US" altLang="ja-JP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…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多分、ダサかった。</a:t>
            </a:r>
            <a:endParaRPr lang="en-US" altLang="ja-JP" sz="3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endParaRPr lang="ja-JP" altLang="en-US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3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・友人と同じ系統を目指してしまう</a:t>
            </a:r>
            <a:endParaRPr lang="en-US" altLang="ja-JP" sz="3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（</a:t>
            </a:r>
            <a:r>
              <a:rPr lang="ja-JP" altLang="en-US" sz="24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自分の軸</a:t>
            </a:r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がない）</a:t>
            </a:r>
            <a:endParaRPr lang="en-US" altLang="ja-JP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3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・それなのに、人の意見を聞こうとしない</a:t>
            </a:r>
            <a:endParaRPr lang="en-US" altLang="ja-JP" sz="3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（</a:t>
            </a:r>
            <a:r>
              <a:rPr lang="ja-JP" altLang="en-US" sz="24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フィードバック</a:t>
            </a:r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を無駄にする）</a:t>
            </a:r>
            <a:endParaRPr lang="en-US" altLang="ja-JP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3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・その系統に猪突猛進、見比べない</a:t>
            </a:r>
            <a:endParaRPr lang="en-US" altLang="ja-JP" sz="3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（目的以外のものを見ない、予算・時間の</a:t>
            </a:r>
            <a:r>
              <a:rPr lang="ja-JP" altLang="en-US" sz="24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リソースの偏り</a:t>
            </a:r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）</a:t>
            </a:r>
            <a:endParaRPr lang="en-US" altLang="ja-JP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3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・食わず嫌い</a:t>
            </a:r>
            <a:endParaRPr lang="en-US" altLang="ja-JP" sz="3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（「あの感じの服は俺のキャラじゃない」という</a:t>
            </a:r>
            <a:r>
              <a:rPr lang="ja-JP" altLang="en-US" sz="24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先入観</a:t>
            </a:r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、妄信）</a:t>
            </a:r>
            <a:endParaRPr lang="en-US" altLang="ja-JP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3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・試着をしない猛者</a:t>
            </a:r>
            <a:endParaRPr lang="en-US" altLang="ja-JP" sz="3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（</a:t>
            </a:r>
            <a:r>
              <a:rPr lang="ja-JP" altLang="en-US" sz="24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自分が着たら</a:t>
            </a:r>
            <a:r>
              <a:rPr lang="en-US" altLang="ja-JP" sz="24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…</a:t>
            </a:r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を考えてなかった）</a:t>
            </a:r>
            <a:endParaRPr lang="en-US" altLang="ja-JP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7" name="図 6">
            <a:extLst>
              <a:ext uri="{FF2B5EF4-FFF2-40B4-BE49-F238E27FC236}">
                <a16:creationId xmlns:a16="http://schemas.microsoft.com/office/drawing/2014/main" id="{904E59BE-FBF8-4937-910A-583FAEC09D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4656" y="966067"/>
            <a:ext cx="1919352" cy="3312368"/>
          </a:xfrm>
          <a:prstGeom prst="rect">
            <a:avLst/>
          </a:prstGeom>
        </p:spPr>
      </p:pic>
      <p:sp>
        <p:nvSpPr>
          <p:cNvPr id="8" name="楕円 7">
            <a:extLst>
              <a:ext uri="{FF2B5EF4-FFF2-40B4-BE49-F238E27FC236}">
                <a16:creationId xmlns:a16="http://schemas.microsoft.com/office/drawing/2014/main" id="{591B3624-2EB2-4658-A544-ECF088F9C8B4}"/>
              </a:ext>
            </a:extLst>
          </p:cNvPr>
          <p:cNvSpPr/>
          <p:nvPr/>
        </p:nvSpPr>
        <p:spPr>
          <a:xfrm>
            <a:off x="9013315" y="1692399"/>
            <a:ext cx="508000" cy="617410"/>
          </a:xfrm>
          <a:prstGeom prst="ellipse">
            <a:avLst/>
          </a:prstGeom>
          <a:blipFill dpi="0" rotWithShape="1">
            <a:blip r:embed="rId4">
              <a:alphaModFix amt="85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933826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88697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青年</a:t>
            </a:r>
            <a:r>
              <a:rPr lang="en-US" altLang="ja-JP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O</a:t>
            </a:r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（大学</a:t>
            </a:r>
            <a:r>
              <a:rPr lang="en-US" altLang="ja-JP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年当時）の場合</a:t>
            </a:r>
            <a:r>
              <a:rPr lang="ja-JP" altLang="en-US" sz="30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（失敗事例）</a:t>
            </a: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050CB6D2-22BA-4257-917A-1C324CD2C009}"/>
              </a:ext>
            </a:extLst>
          </p:cNvPr>
          <p:cNvSpPr txBox="1"/>
          <p:nvPr/>
        </p:nvSpPr>
        <p:spPr>
          <a:xfrm>
            <a:off x="199392" y="966068"/>
            <a:ext cx="9417963" cy="64786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服選び失敗ばかり</a:t>
            </a:r>
            <a:r>
              <a:rPr lang="en-US" altLang="ja-JP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…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多分、ダサかった。</a:t>
            </a:r>
            <a:endParaRPr lang="en-US" altLang="ja-JP" sz="3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endParaRPr lang="ja-JP" altLang="en-US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3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・友人と同じ系統を目指してしまう</a:t>
            </a:r>
            <a:endParaRPr lang="en-US" altLang="ja-JP" sz="3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（</a:t>
            </a:r>
            <a:r>
              <a:rPr lang="ja-JP" altLang="en-US" sz="24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自分の軸</a:t>
            </a:r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がない）</a:t>
            </a:r>
            <a:endParaRPr lang="en-US" altLang="ja-JP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3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・それなのに、人の意見を聞こうとしない</a:t>
            </a:r>
            <a:endParaRPr lang="en-US" altLang="ja-JP" sz="3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（</a:t>
            </a:r>
            <a:r>
              <a:rPr lang="ja-JP" altLang="en-US" sz="24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フィードバック</a:t>
            </a:r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を無駄にする）</a:t>
            </a:r>
            <a:endParaRPr lang="en-US" altLang="ja-JP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3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・その系統に猪突猛進、見比べない</a:t>
            </a:r>
            <a:endParaRPr lang="en-US" altLang="ja-JP" sz="3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（目的以外のものを見ない、予算・時間の</a:t>
            </a:r>
            <a:r>
              <a:rPr lang="ja-JP" altLang="en-US" sz="24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リソースの偏り</a:t>
            </a:r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）</a:t>
            </a:r>
            <a:endParaRPr lang="en-US" altLang="ja-JP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3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・食わず嫌い</a:t>
            </a:r>
            <a:endParaRPr lang="en-US" altLang="ja-JP" sz="3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（「あの感じの服は俺のキャラじゃない」という</a:t>
            </a:r>
            <a:r>
              <a:rPr lang="ja-JP" altLang="en-US" sz="24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先入観</a:t>
            </a:r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、妄信）</a:t>
            </a:r>
            <a:endParaRPr lang="en-US" altLang="ja-JP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3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・試着をしない猛者</a:t>
            </a:r>
            <a:endParaRPr lang="en-US" altLang="ja-JP" sz="3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（</a:t>
            </a:r>
            <a:r>
              <a:rPr lang="ja-JP" altLang="en-US" sz="24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自分が着たら</a:t>
            </a:r>
            <a:r>
              <a:rPr lang="en-US" altLang="ja-JP" sz="24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…</a:t>
            </a:r>
            <a:r>
              <a:rPr lang="ja-JP" altLang="en-US" sz="2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を考えてなかった）</a:t>
            </a:r>
            <a:endParaRPr lang="en-US" altLang="ja-JP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7" name="図 6">
            <a:extLst>
              <a:ext uri="{FF2B5EF4-FFF2-40B4-BE49-F238E27FC236}">
                <a16:creationId xmlns:a16="http://schemas.microsoft.com/office/drawing/2014/main" id="{904E59BE-FBF8-4937-910A-583FAEC09D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4656" y="966067"/>
            <a:ext cx="1919352" cy="3312368"/>
          </a:xfrm>
          <a:prstGeom prst="rect">
            <a:avLst/>
          </a:prstGeom>
        </p:spPr>
      </p:pic>
      <p:sp>
        <p:nvSpPr>
          <p:cNvPr id="8" name="楕円 7">
            <a:extLst>
              <a:ext uri="{FF2B5EF4-FFF2-40B4-BE49-F238E27FC236}">
                <a16:creationId xmlns:a16="http://schemas.microsoft.com/office/drawing/2014/main" id="{591B3624-2EB2-4658-A544-ECF088F9C8B4}"/>
              </a:ext>
            </a:extLst>
          </p:cNvPr>
          <p:cNvSpPr/>
          <p:nvPr/>
        </p:nvSpPr>
        <p:spPr>
          <a:xfrm>
            <a:off x="9013315" y="1692399"/>
            <a:ext cx="508000" cy="617410"/>
          </a:xfrm>
          <a:prstGeom prst="ellipse">
            <a:avLst/>
          </a:prstGeom>
          <a:blipFill dpi="0" rotWithShape="1">
            <a:blip r:embed="rId4">
              <a:alphaModFix amt="85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CDB8016D-998E-4C9C-B74B-8EF8AE34D3DD}"/>
              </a:ext>
            </a:extLst>
          </p:cNvPr>
          <p:cNvSpPr txBox="1"/>
          <p:nvPr/>
        </p:nvSpPr>
        <p:spPr>
          <a:xfrm>
            <a:off x="430656" y="2636461"/>
            <a:ext cx="9832088" cy="2666024"/>
          </a:xfrm>
          <a:prstGeom prst="rect">
            <a:avLst/>
          </a:prstGeom>
          <a:solidFill>
            <a:schemeClr val="bg1">
              <a:lumMod val="85000"/>
            </a:schemeClr>
          </a:solidFill>
          <a:ln w="63500">
            <a:solidFill>
              <a:srgbClr val="FFC000"/>
            </a:solidFill>
          </a:ln>
        </p:spPr>
        <p:txBody>
          <a:bodyPr wrap="none" lIns="360000" tIns="360000" rIns="360000" bIns="360000" rtlCol="0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ja-JP" sz="36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【</a:t>
            </a:r>
            <a:r>
              <a:rPr kumimoji="1" lang="ja-JP" altLang="en-US" sz="36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敗因</a:t>
            </a:r>
            <a:r>
              <a:rPr kumimoji="1" lang="en-US" altLang="ja-JP" sz="36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】</a:t>
            </a:r>
          </a:p>
          <a:p>
            <a:r>
              <a:rPr kumimoji="1" lang="ja-JP" altLang="en-US" sz="36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特定のアイテムを持つことが目的化</a:t>
            </a:r>
            <a:endParaRPr kumimoji="1" lang="en-US" altLang="ja-JP" sz="3600" b="1" dirty="0">
              <a:solidFill>
                <a:srgbClr val="FF0000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3600" b="1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買った後、自分がどう着こなすか考えていなかった</a:t>
            </a:r>
          </a:p>
        </p:txBody>
      </p:sp>
    </p:spTree>
    <p:extLst>
      <p:ext uri="{BB962C8B-B14F-4D97-AF65-F5344CB8AC3E}">
        <p14:creationId xmlns:p14="http://schemas.microsoft.com/office/powerpoint/2010/main" val="5187487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71096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だからこそ行き着いたこの価値観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DA869130-250C-4FFA-91C5-41A4691E1E98}"/>
              </a:ext>
            </a:extLst>
          </p:cNvPr>
          <p:cNvSpPr txBox="1"/>
          <p:nvPr/>
        </p:nvSpPr>
        <p:spPr>
          <a:xfrm>
            <a:off x="199392" y="1044327"/>
            <a:ext cx="10213052" cy="62645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失敗が少ないのは、</a:t>
            </a:r>
            <a:endParaRPr lang="en-US" altLang="ja-JP" sz="3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endParaRPr lang="ja-JP" altLang="en-US" sz="5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・ファッション誌などでトレンド</a:t>
            </a:r>
            <a:r>
              <a:rPr lang="ja-JP" altLang="en-US" sz="3400" b="1" dirty="0">
                <a:solidFill>
                  <a:schemeClr val="accent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情報を仕入れ</a:t>
            </a: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・自分のなりたい理想のファッションを</a:t>
            </a:r>
            <a:r>
              <a:rPr lang="ja-JP" altLang="en-US" sz="3400" b="1" dirty="0">
                <a:solidFill>
                  <a:schemeClr val="accent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イメージ</a:t>
            </a: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・手持ちの服と相談し、</a:t>
            </a:r>
            <a:r>
              <a:rPr lang="ja-JP" altLang="en-US" sz="3400" b="1" dirty="0">
                <a:solidFill>
                  <a:schemeClr val="accent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足りないアイテムを洗出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し</a:t>
            </a: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・友達や店員さんの</a:t>
            </a:r>
            <a:r>
              <a:rPr lang="ja-JP" altLang="en-US" sz="3400" b="1" dirty="0">
                <a:solidFill>
                  <a:schemeClr val="accent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アドバイスを受け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ながら</a:t>
            </a: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</a:t>
            </a:r>
            <a:r>
              <a:rPr lang="ja-JP" altLang="en-US" sz="3400" b="1" dirty="0">
                <a:solidFill>
                  <a:schemeClr val="accent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複数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のお店を回って、</a:t>
            </a:r>
            <a:r>
              <a:rPr lang="ja-JP" altLang="en-US" sz="3400" b="1" dirty="0">
                <a:solidFill>
                  <a:schemeClr val="accent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試着し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・サイズ感や質感、</a:t>
            </a:r>
            <a:r>
              <a:rPr lang="ja-JP" altLang="en-US" sz="3400" b="1" dirty="0">
                <a:solidFill>
                  <a:schemeClr val="accent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マッチ具合を確認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し、購入</a:t>
            </a:r>
          </a:p>
        </p:txBody>
      </p:sp>
    </p:spTree>
    <p:extLst>
      <p:ext uri="{BB962C8B-B14F-4D97-AF65-F5344CB8AC3E}">
        <p14:creationId xmlns:p14="http://schemas.microsoft.com/office/powerpoint/2010/main" val="32102992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なぜ服選びの話？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DA869130-250C-4FFA-91C5-41A4691E1E98}"/>
              </a:ext>
            </a:extLst>
          </p:cNvPr>
          <p:cNvSpPr txBox="1"/>
          <p:nvPr/>
        </p:nvSpPr>
        <p:spPr>
          <a:xfrm>
            <a:off x="1273636" y="1980431"/>
            <a:ext cx="8084264" cy="39857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ja-JP" altLang="en-US" sz="4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キャリアデザインは、</a:t>
            </a:r>
            <a:endParaRPr lang="en-US" altLang="ja-JP" sz="4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200000"/>
              </a:lnSpc>
            </a:pPr>
            <a:r>
              <a:rPr lang="ja-JP" altLang="en-US" sz="4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服選びに例えると分かりやすい</a:t>
            </a:r>
            <a:endParaRPr lang="en-US" altLang="ja-JP" sz="4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200000"/>
              </a:lnSpc>
            </a:pPr>
            <a:r>
              <a:rPr lang="ja-JP" altLang="en-US" sz="4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（青年</a:t>
            </a:r>
            <a:r>
              <a:rPr lang="en-US" altLang="ja-JP" sz="4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O</a:t>
            </a:r>
            <a:r>
              <a:rPr lang="ja-JP" altLang="en-US" sz="4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の理論）</a:t>
            </a:r>
          </a:p>
        </p:txBody>
      </p:sp>
    </p:spTree>
    <p:extLst>
      <p:ext uri="{BB962C8B-B14F-4D97-AF65-F5344CB8AC3E}">
        <p14:creationId xmlns:p14="http://schemas.microsoft.com/office/powerpoint/2010/main" val="2821318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71096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だからこそ行き着いたこの価値観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DA869130-250C-4FFA-91C5-41A4691E1E98}"/>
              </a:ext>
            </a:extLst>
          </p:cNvPr>
          <p:cNvSpPr txBox="1"/>
          <p:nvPr/>
        </p:nvSpPr>
        <p:spPr>
          <a:xfrm>
            <a:off x="199392" y="1044327"/>
            <a:ext cx="10213052" cy="6137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失敗が少ないのは、</a:t>
            </a:r>
            <a:endParaRPr lang="en-US" altLang="ja-JP" sz="3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endParaRPr lang="ja-JP" altLang="en-US" sz="5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・事前のしっかりとした</a:t>
            </a:r>
            <a:r>
              <a:rPr lang="ja-JP" altLang="en-US" sz="3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情報収集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の大切さ</a:t>
            </a:r>
            <a:endParaRPr lang="en-US" altLang="ja-JP" sz="3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</a:t>
            </a:r>
            <a:r>
              <a:rPr lang="ja-JP" altLang="en-US" sz="3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「なりたい自分」の軸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を確立することの大切さ</a:t>
            </a:r>
            <a:endParaRPr lang="en-US" altLang="ja-JP" sz="3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・自分の</a:t>
            </a:r>
            <a:r>
              <a:rPr lang="ja-JP" altLang="en-US" sz="3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現状を認識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する大切さ</a:t>
            </a:r>
            <a:endParaRPr lang="en-US" altLang="ja-JP" sz="3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・プロの</a:t>
            </a:r>
            <a:r>
              <a:rPr lang="ja-JP" altLang="en-US" sz="3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フィードバック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を受け、受け止める大切さ</a:t>
            </a:r>
            <a:endParaRPr lang="en-US" altLang="ja-JP" sz="3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・特定の業界、業種、職種、企業に</a:t>
            </a:r>
            <a:r>
              <a:rPr lang="ja-JP" altLang="en-US" sz="3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縛られず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endParaRPr lang="en-US" altLang="ja-JP" sz="3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3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実際に働くビジョン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を持つ大切さ</a:t>
            </a:r>
            <a:endParaRPr lang="en-US" altLang="ja-JP" sz="3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3733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なぜ服選びの話？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DA869130-250C-4FFA-91C5-41A4691E1E98}"/>
              </a:ext>
            </a:extLst>
          </p:cNvPr>
          <p:cNvSpPr txBox="1"/>
          <p:nvPr/>
        </p:nvSpPr>
        <p:spPr>
          <a:xfrm>
            <a:off x="666180" y="1404367"/>
            <a:ext cx="9623147" cy="58169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4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内定は取って終わりではない。</a:t>
            </a:r>
            <a:endParaRPr lang="en-US" altLang="ja-JP" sz="4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4400" b="1" dirty="0">
                <a:solidFill>
                  <a:schemeClr val="bg1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服は買って終わりではない。</a:t>
            </a:r>
            <a:endParaRPr lang="en-US" altLang="ja-JP" sz="4400" b="1" dirty="0">
              <a:solidFill>
                <a:schemeClr val="bg1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4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4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のちにそこで働くのは自分自身。</a:t>
            </a:r>
            <a:endParaRPr lang="en-US" altLang="ja-JP" sz="4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4400" b="1" dirty="0">
                <a:solidFill>
                  <a:schemeClr val="bg1">
                    <a:lumMod val="50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のちにその服を着るのは自分自身。</a:t>
            </a:r>
            <a:endParaRPr lang="en-US" altLang="ja-JP" sz="4400" b="1" dirty="0">
              <a:solidFill>
                <a:schemeClr val="bg1">
                  <a:lumMod val="50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4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4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間違っても、「効率の良さ」だけを考えないこと。</a:t>
            </a: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ダサくなってしまう。</a:t>
            </a:r>
          </a:p>
        </p:txBody>
      </p:sp>
    </p:spTree>
    <p:extLst>
      <p:ext uri="{BB962C8B-B14F-4D97-AF65-F5344CB8AC3E}">
        <p14:creationId xmlns:p14="http://schemas.microsoft.com/office/powerpoint/2010/main" val="34681567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89562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だからこそ行き着いたこの価値観（再掲）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DA869130-250C-4FFA-91C5-41A4691E1E98}"/>
              </a:ext>
            </a:extLst>
          </p:cNvPr>
          <p:cNvSpPr txBox="1"/>
          <p:nvPr/>
        </p:nvSpPr>
        <p:spPr>
          <a:xfrm>
            <a:off x="199392" y="1044327"/>
            <a:ext cx="10213052" cy="61375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失敗が少ないのは、</a:t>
            </a:r>
            <a:endParaRPr lang="en-US" altLang="ja-JP" sz="3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endParaRPr lang="ja-JP" altLang="en-US" sz="5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・事前のしっかりとした</a:t>
            </a:r>
            <a:r>
              <a:rPr lang="ja-JP" altLang="en-US" sz="3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情報収集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の大切さ</a:t>
            </a:r>
            <a:endParaRPr lang="en-US" altLang="ja-JP" sz="3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</a:t>
            </a:r>
            <a:r>
              <a:rPr lang="ja-JP" altLang="en-US" sz="3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「なりたい自分」の軸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を確立することの大切さ</a:t>
            </a:r>
            <a:endParaRPr lang="en-US" altLang="ja-JP" sz="3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・自分の</a:t>
            </a:r>
            <a:r>
              <a:rPr lang="ja-JP" altLang="en-US" sz="3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現状を認識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する大切さ</a:t>
            </a:r>
            <a:endParaRPr lang="en-US" altLang="ja-JP" sz="3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・プロの</a:t>
            </a:r>
            <a:r>
              <a:rPr lang="ja-JP" altLang="en-US" sz="3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フィードバック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を受け、受け止める大切さ</a:t>
            </a:r>
            <a:endParaRPr lang="en-US" altLang="ja-JP" sz="3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・特定の業界、業種、職種、企業に</a:t>
            </a:r>
            <a:r>
              <a:rPr lang="ja-JP" altLang="en-US" sz="3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縛られず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endParaRPr lang="en-US" altLang="ja-JP" sz="3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ts val="6800"/>
              </a:lnSpc>
            </a:pP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3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実際に働くビジョン</a:t>
            </a:r>
            <a:r>
              <a:rPr lang="ja-JP" altLang="en-US" sz="34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を持つ大切さ</a:t>
            </a:r>
            <a:endParaRPr lang="en-US" altLang="ja-JP" sz="3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正方形/長方形 1">
            <a:extLst>
              <a:ext uri="{FF2B5EF4-FFF2-40B4-BE49-F238E27FC236}">
                <a16:creationId xmlns:a16="http://schemas.microsoft.com/office/drawing/2014/main" id="{13BF3F55-5911-4AEA-B4AF-9EDAC1CF6D04}"/>
              </a:ext>
            </a:extLst>
          </p:cNvPr>
          <p:cNvSpPr/>
          <p:nvPr/>
        </p:nvSpPr>
        <p:spPr bwMode="auto">
          <a:xfrm>
            <a:off x="522164" y="6300914"/>
            <a:ext cx="6912768" cy="936101"/>
          </a:xfrm>
          <a:prstGeom prst="rect">
            <a:avLst/>
          </a:prstGeom>
          <a:noFill/>
          <a:ln w="88900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SzPct val="100000"/>
            </a:pPr>
            <a:endParaRPr kumimoji="1" lang="ja-JP" altLang="en-US" sz="239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479257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キャリアを試着？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DA869130-250C-4FFA-91C5-41A4691E1E98}"/>
              </a:ext>
            </a:extLst>
          </p:cNvPr>
          <p:cNvSpPr txBox="1"/>
          <p:nvPr/>
        </p:nvSpPr>
        <p:spPr>
          <a:xfrm>
            <a:off x="199392" y="1044327"/>
            <a:ext cx="10259876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3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皆さんが数年後飛び立つ社会には、</a:t>
            </a:r>
            <a:endParaRPr lang="en-US" altLang="ja-JP" sz="3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3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　　実に多くの人と、</a:t>
            </a:r>
            <a:endParaRPr lang="en-US" altLang="ja-JP" sz="3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3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　　実に多くの人の</a:t>
            </a:r>
            <a:r>
              <a:rPr lang="ja-JP" altLang="en-US" sz="3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働き方</a:t>
            </a:r>
            <a:r>
              <a:rPr lang="ja-JP" altLang="en-US" sz="3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endParaRPr lang="en-US" altLang="ja-JP" sz="3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3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　　実に多くの人の</a:t>
            </a:r>
            <a:r>
              <a:rPr lang="ja-JP" altLang="en-US" sz="3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ライフスタイル</a:t>
            </a:r>
            <a:endParaRPr lang="en-US" altLang="ja-JP" sz="3400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r">
              <a:lnSpc>
                <a:spcPct val="150000"/>
              </a:lnSpc>
            </a:pPr>
            <a:r>
              <a:rPr lang="ja-JP" altLang="en-US" sz="3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が溢れています。</a:t>
            </a:r>
            <a:endParaRPr lang="en-US" altLang="ja-JP" sz="3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endParaRPr lang="en-US" altLang="ja-JP" sz="2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40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</a:t>
            </a:r>
            <a:r>
              <a:rPr lang="ja-JP" altLang="en-US" sz="40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飛び立つ前に、リアリティをもって</a:t>
            </a:r>
            <a:endParaRPr lang="en-US" altLang="ja-JP" sz="4000" b="1" u="sng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40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</a:t>
            </a:r>
            <a:r>
              <a:rPr lang="ja-JP" altLang="en-US" sz="40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体験できたら素敵ですよね。</a:t>
            </a:r>
            <a:endParaRPr lang="en-US" altLang="ja-JP" sz="4000" b="1" u="sng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280369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66479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インターンシップの話に戻ると</a:t>
            </a:r>
            <a:endParaRPr lang="en-US" altLang="ja-JP" sz="3600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B8F9DDF8-0887-4843-AD9B-7949D621F590}"/>
              </a:ext>
            </a:extLst>
          </p:cNvPr>
          <p:cNvSpPr txBox="1"/>
          <p:nvPr/>
        </p:nvSpPr>
        <p:spPr>
          <a:xfrm>
            <a:off x="666180" y="1474634"/>
            <a:ext cx="936104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インターンシップはいわば</a:t>
            </a:r>
            <a:endParaRPr lang="en-US" altLang="ja-JP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6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あなたの人生の試着</a:t>
            </a:r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」です。</a:t>
            </a:r>
            <a:endParaRPr lang="en-US" altLang="ja-JP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人生は一度きり！</a:t>
            </a:r>
            <a:endParaRPr lang="en-US" altLang="ja-JP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だけど、試着ができたら素敵ですよね。</a:t>
            </a:r>
            <a:endParaRPr lang="en-US" altLang="ja-JP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人生でこの試着が、広く許されてるのは、</a:t>
            </a:r>
            <a:endParaRPr lang="en-US" altLang="ja-JP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endParaRPr lang="en-US" altLang="ja-JP" sz="20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60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今</a:t>
            </a:r>
            <a:r>
              <a:rPr lang="ja-JP" altLang="en-US" sz="48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（大学４年間）</a:t>
            </a:r>
            <a:r>
              <a:rPr lang="ja-JP" altLang="en-US" sz="60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だけ。</a:t>
            </a:r>
            <a:endParaRPr lang="en-US" altLang="ja-JP" sz="6000" b="1" u="sng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521778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94179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インターンシップに参加する目的とメリット</a:t>
            </a:r>
            <a:endParaRPr lang="en-US" altLang="ja-JP" sz="3600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テキスト プレースホルダー 9">
            <a:extLst>
              <a:ext uri="{FF2B5EF4-FFF2-40B4-BE49-F238E27FC236}">
                <a16:creationId xmlns:a16="http://schemas.microsoft.com/office/drawing/2014/main" id="{056AD14A-172E-4B10-9783-B08B26DE5CCF}"/>
              </a:ext>
            </a:extLst>
          </p:cNvPr>
          <p:cNvSpPr txBox="1">
            <a:spLocks/>
          </p:cNvSpPr>
          <p:nvPr/>
        </p:nvSpPr>
        <p:spPr>
          <a:xfrm>
            <a:off x="-341932" y="902059"/>
            <a:ext cx="11035332" cy="65509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marL="457200" indent="-457200" algn="l" defTabSz="1371417" rtl="0" eaLnBrk="1" latinLnBrk="0" hangingPunct="1">
              <a:lnSpc>
                <a:spcPct val="120000"/>
              </a:lnSpc>
              <a:spcBef>
                <a:spcPts val="2400"/>
              </a:spcBef>
              <a:buClr>
                <a:schemeClr val="accent1"/>
              </a:buClr>
              <a:buFont typeface="Wingdings" panose="05000000000000000000" pitchFamily="2" charset="2"/>
              <a:buChar char="n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0000" indent="-342854" algn="l" defTabSz="1371417" rtl="0" eaLnBrk="1" latinLnBrk="0" hangingPunct="1">
              <a:lnSpc>
                <a:spcPct val="120000"/>
              </a:lnSpc>
              <a:spcBef>
                <a:spcPts val="750"/>
              </a:spcBef>
              <a:buFont typeface="Wingdings" panose="05000000000000000000" pitchFamily="2" charset="2"/>
              <a:buChar char="l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32000" indent="-342854" algn="l" defTabSz="1371417" rtl="0" eaLnBrk="1" latinLnBrk="0" hangingPunct="1">
              <a:lnSpc>
                <a:spcPct val="120000"/>
              </a:lnSpc>
              <a:spcBef>
                <a:spcPts val="1200"/>
              </a:spcBef>
              <a:buFont typeface="Wingdings" panose="05000000000000000000" pitchFamily="2" charset="2"/>
              <a:buChar char="l"/>
              <a:defRPr kumimoji="1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2399980" indent="-342854" algn="l" defTabSz="1371417" rtl="0" eaLnBrk="1" latinLnBrk="0" hangingPunct="1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l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85689" indent="-342854" algn="l" defTabSz="1371417" rtl="0" eaLnBrk="1" latinLnBrk="0" hangingPunct="1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l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771397" indent="-342854" algn="l" defTabSz="1371417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457106" indent="-342854" algn="l" defTabSz="1371417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142814" indent="-342854" algn="l" defTabSz="1371417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828523" indent="-342854" algn="l" defTabSz="1371417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Font typeface="Wingdings" panose="05000000000000000000" pitchFamily="2" charset="2"/>
              <a:buChar char="u"/>
            </a:pPr>
            <a:r>
              <a:rPr lang="ja-JP" altLang="en-US" sz="3600" dirty="0">
                <a:solidFill>
                  <a:schemeClr val="accent2"/>
                </a:solidFill>
              </a:rPr>
              <a:t>「</a:t>
            </a:r>
            <a:r>
              <a:rPr lang="ja-JP" altLang="en-US" sz="3600" b="1" dirty="0">
                <a:solidFill>
                  <a:schemeClr val="accent2"/>
                </a:solidFill>
              </a:rPr>
              <a:t>働くこと」</a:t>
            </a:r>
            <a:r>
              <a:rPr lang="ja-JP" altLang="en-US" sz="3600" b="1" dirty="0"/>
              <a:t>を体験できる</a:t>
            </a:r>
            <a:endParaRPr lang="en-US" altLang="ja-JP" sz="3600" b="1" dirty="0"/>
          </a:p>
          <a:p>
            <a:pPr marL="557146" lvl="1" indent="0">
              <a:buNone/>
            </a:pPr>
            <a:r>
              <a:rPr lang="ja-JP" altLang="en-US" sz="3600" b="1" dirty="0"/>
              <a:t>　　　・・・</a:t>
            </a:r>
            <a:r>
              <a:rPr lang="ja-JP" altLang="en-US" sz="3600" dirty="0"/>
              <a:t>　百聞は一見に如かず！</a:t>
            </a:r>
            <a:endParaRPr lang="en-US" altLang="ja-JP" sz="3600" dirty="0"/>
          </a:p>
          <a:p>
            <a:pPr lvl="1">
              <a:buFont typeface="Wingdings" panose="05000000000000000000" pitchFamily="2" charset="2"/>
              <a:buChar char="u"/>
            </a:pPr>
            <a:r>
              <a:rPr lang="ja-JP" altLang="en-US" sz="3600" b="1" dirty="0">
                <a:solidFill>
                  <a:schemeClr val="accent2"/>
                </a:solidFill>
              </a:rPr>
              <a:t>業界・企業・職種</a:t>
            </a:r>
            <a:r>
              <a:rPr lang="ja-JP" altLang="en-US" sz="3600" b="1" dirty="0"/>
              <a:t>の理解が深まる</a:t>
            </a:r>
            <a:endParaRPr lang="en-US" altLang="ja-JP" sz="3600" b="1" dirty="0"/>
          </a:p>
          <a:p>
            <a:pPr marL="557146" lvl="1" indent="0">
              <a:buNone/>
            </a:pPr>
            <a:r>
              <a:rPr lang="ja-JP" altLang="en-US" sz="3600" dirty="0"/>
              <a:t>　　　・・・　「業界」「企業」「職種」によって仕事は全然違う！</a:t>
            </a:r>
          </a:p>
          <a:p>
            <a:pPr marL="557146" lvl="1" indent="0">
              <a:buNone/>
            </a:pPr>
            <a:r>
              <a:rPr lang="ja-JP" altLang="en-US" sz="3600" dirty="0"/>
              <a:t>　　　　　　 視野も広がります！</a:t>
            </a:r>
            <a:endParaRPr lang="en-US" altLang="ja-JP" sz="3600" dirty="0"/>
          </a:p>
          <a:p>
            <a:pPr lvl="1">
              <a:buFont typeface="Wingdings" panose="05000000000000000000" pitchFamily="2" charset="2"/>
              <a:buChar char="u"/>
            </a:pPr>
            <a:r>
              <a:rPr lang="ja-JP" altLang="en-US" sz="3600" b="1" dirty="0">
                <a:solidFill>
                  <a:schemeClr val="accent2"/>
                </a:solidFill>
              </a:rPr>
              <a:t>自分の適性</a:t>
            </a:r>
            <a:r>
              <a:rPr lang="ja-JP" altLang="en-US" sz="3600" b="1" dirty="0"/>
              <a:t>がわかる（自己分析）</a:t>
            </a:r>
            <a:endParaRPr lang="en-US" altLang="ja-JP" sz="3600" b="1" dirty="0"/>
          </a:p>
          <a:p>
            <a:pPr marL="557146" lvl="1" indent="0">
              <a:buNone/>
            </a:pPr>
            <a:r>
              <a:rPr lang="ja-JP" altLang="en-US" sz="3600" dirty="0"/>
              <a:t>　      ・・・　社会人になるのはみんな未経験！</a:t>
            </a:r>
            <a:endParaRPr lang="en-US" altLang="ja-JP" sz="3600" dirty="0"/>
          </a:p>
          <a:p>
            <a:pPr lvl="1">
              <a:buFont typeface="Wingdings" panose="05000000000000000000" pitchFamily="2" charset="2"/>
              <a:buChar char="u"/>
            </a:pPr>
            <a:r>
              <a:rPr lang="ja-JP" altLang="en-US" sz="3600" b="1" dirty="0">
                <a:solidFill>
                  <a:schemeClr val="accent2"/>
                </a:solidFill>
              </a:rPr>
              <a:t>ビジネスマナー</a:t>
            </a:r>
            <a:r>
              <a:rPr lang="ja-JP" altLang="en-US" sz="3600" b="1" dirty="0"/>
              <a:t>が身につく</a:t>
            </a:r>
            <a:endParaRPr lang="en-US" altLang="ja-JP" sz="3600" b="1" dirty="0"/>
          </a:p>
          <a:p>
            <a:pPr marL="557146" lvl="1" indent="0">
              <a:buNone/>
            </a:pPr>
            <a:r>
              <a:rPr lang="ja-JP" altLang="en-US" sz="3600" dirty="0"/>
              <a:t>   　　・・・　社会でのルールを知らないと後でタイヘン！</a:t>
            </a:r>
          </a:p>
        </p:txBody>
      </p:sp>
    </p:spTree>
    <p:extLst>
      <p:ext uri="{BB962C8B-B14F-4D97-AF65-F5344CB8AC3E}">
        <p14:creationId xmlns:p14="http://schemas.microsoft.com/office/powerpoint/2010/main" val="5798802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企業の立場から</a:t>
            </a:r>
            <a:endParaRPr lang="en-US" altLang="ja-JP" sz="3600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04D74621-A7E9-4361-903B-206C95AE6EBC}"/>
              </a:ext>
            </a:extLst>
          </p:cNvPr>
          <p:cNvSpPr txBox="1"/>
          <p:nvPr/>
        </p:nvSpPr>
        <p:spPr>
          <a:xfrm>
            <a:off x="506581" y="900311"/>
            <a:ext cx="97366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企業の方も</a:t>
            </a:r>
            <a:r>
              <a:rPr kumimoji="1" lang="ja-JP" altLang="en-US" sz="36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「ぜひ自社のインターンシップに参加してほしい」</a:t>
            </a:r>
            <a:r>
              <a:rPr kumimoji="1"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と思っています。</a:t>
            </a:r>
            <a:endParaRPr kumimoji="1" lang="en-US" altLang="ja-JP" sz="36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7" name="正方形/長方形 6">
            <a:extLst>
              <a:ext uri="{FF2B5EF4-FFF2-40B4-BE49-F238E27FC236}">
                <a16:creationId xmlns:a16="http://schemas.microsoft.com/office/drawing/2014/main" id="{BB515A63-3F61-4B8C-9B9B-95BF5BD682E5}"/>
              </a:ext>
            </a:extLst>
          </p:cNvPr>
          <p:cNvSpPr/>
          <p:nvPr/>
        </p:nvSpPr>
        <p:spPr>
          <a:xfrm flipH="1">
            <a:off x="259807" y="2475795"/>
            <a:ext cx="10173783" cy="4903479"/>
          </a:xfrm>
          <a:prstGeom prst="rect">
            <a:avLst/>
          </a:prstGeom>
          <a:noFill/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kumimoji="1" lang="ja-JP" altLang="en-US" sz="2400" dirty="0">
                <a:solidFill>
                  <a:schemeClr val="bg1">
                    <a:lumMod val="50000"/>
                  </a:schemeClr>
                </a:solidFill>
              </a:rPr>
              <a:t>学生に出会って</a:t>
            </a:r>
            <a:r>
              <a:rPr kumimoji="1" lang="ja-JP" altLang="en-US" sz="2400" u="sng" dirty="0">
                <a:solidFill>
                  <a:schemeClr val="tx1"/>
                </a:solidFill>
              </a:rPr>
              <a:t>自社を知ってもらう最初のチャンス！</a:t>
            </a:r>
            <a:endParaRPr kumimoji="1" lang="en-US" altLang="ja-JP" sz="2400" u="sng" dirty="0">
              <a:solidFill>
                <a:schemeClr val="tx1"/>
              </a:solidFill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kumimoji="1" lang="ja-JP" altLang="en-US" sz="2400" dirty="0">
                <a:solidFill>
                  <a:schemeClr val="bg1">
                    <a:lumMod val="50000"/>
                  </a:schemeClr>
                </a:solidFill>
              </a:rPr>
              <a:t>インターンシップ現場での学生を見て、</a:t>
            </a:r>
            <a:r>
              <a:rPr kumimoji="1" lang="ja-JP" altLang="en-US" sz="2400" u="sng" dirty="0">
                <a:solidFill>
                  <a:schemeClr val="tx1"/>
                </a:solidFill>
              </a:rPr>
              <a:t>どんな子なのか「知る」ことができる</a:t>
            </a:r>
          </a:p>
          <a:p>
            <a:pPr>
              <a:lnSpc>
                <a:spcPct val="200000"/>
              </a:lnSpc>
            </a:pPr>
            <a:r>
              <a:rPr kumimoji="1" lang="ja-JP" altLang="en-US" sz="2400" dirty="0">
                <a:solidFill>
                  <a:schemeClr val="tx1"/>
                </a:solidFill>
              </a:rPr>
              <a:t>　  </a:t>
            </a:r>
            <a:r>
              <a:rPr kumimoji="1" lang="ja-JP" altLang="en-US" sz="2400" dirty="0">
                <a:solidFill>
                  <a:schemeClr val="bg1">
                    <a:lumMod val="50000"/>
                  </a:schemeClr>
                </a:solidFill>
              </a:rPr>
              <a:t>就職活動での面接ではなく、</a:t>
            </a:r>
            <a:r>
              <a:rPr kumimoji="1" lang="ja-JP" altLang="en-US" sz="2400" u="sng" dirty="0">
                <a:solidFill>
                  <a:schemeClr val="tx1"/>
                </a:solidFill>
              </a:rPr>
              <a:t>現場での生の学生の姿を見ることができる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kumimoji="1" lang="ja-JP" altLang="en-US" sz="2400" dirty="0">
                <a:solidFill>
                  <a:schemeClr val="bg1">
                    <a:lumMod val="50000"/>
                  </a:schemeClr>
                </a:solidFill>
              </a:rPr>
              <a:t>就職した後の</a:t>
            </a:r>
            <a:r>
              <a:rPr kumimoji="1" lang="ja-JP" altLang="en-US" sz="2400" u="sng" dirty="0">
                <a:solidFill>
                  <a:schemeClr val="tx1"/>
                </a:solidFill>
              </a:rPr>
              <a:t>ミスマッチングを未然に防止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kumimoji="1" lang="ja-JP" altLang="en-US" sz="2400" dirty="0">
                <a:solidFill>
                  <a:schemeClr val="tx1"/>
                </a:solidFill>
              </a:rPr>
              <a:t>早い時期から学生を育成できる</a:t>
            </a:r>
          </a:p>
          <a:p>
            <a:pPr>
              <a:lnSpc>
                <a:spcPct val="200000"/>
              </a:lnSpc>
            </a:pPr>
            <a:r>
              <a:rPr kumimoji="1" lang="ja-JP" altLang="en-US" sz="2400" dirty="0">
                <a:solidFill>
                  <a:schemeClr val="tx1"/>
                </a:solidFill>
              </a:rPr>
              <a:t>　  </a:t>
            </a:r>
            <a:r>
              <a:rPr kumimoji="1" lang="ja-JP" altLang="en-US" sz="2400" dirty="0">
                <a:solidFill>
                  <a:schemeClr val="bg1">
                    <a:lumMod val="50000"/>
                  </a:schemeClr>
                </a:solidFill>
              </a:rPr>
              <a:t>企業はできるだけ</a:t>
            </a:r>
            <a:r>
              <a:rPr kumimoji="1" lang="ja-JP" altLang="en-US" sz="2400" u="sng" dirty="0">
                <a:solidFill>
                  <a:schemeClr val="tx1"/>
                </a:solidFill>
              </a:rPr>
              <a:t>即戦力</a:t>
            </a:r>
            <a:r>
              <a:rPr kumimoji="1" lang="ja-JP" altLang="en-US" sz="2400" dirty="0">
                <a:solidFill>
                  <a:schemeClr val="bg1">
                    <a:lumMod val="50000"/>
                  </a:schemeClr>
                </a:solidFill>
              </a:rPr>
              <a:t>がほしい！！</a:t>
            </a:r>
          </a:p>
        </p:txBody>
      </p:sp>
      <p:sp>
        <p:nvSpPr>
          <p:cNvPr id="8" name="正方形/長方形 7">
            <a:extLst>
              <a:ext uri="{FF2B5EF4-FFF2-40B4-BE49-F238E27FC236}">
                <a16:creationId xmlns:a16="http://schemas.microsoft.com/office/drawing/2014/main" id="{238DF932-2579-488D-90E4-32CB2D6C811D}"/>
              </a:ext>
            </a:extLst>
          </p:cNvPr>
          <p:cNvSpPr/>
          <p:nvPr/>
        </p:nvSpPr>
        <p:spPr>
          <a:xfrm>
            <a:off x="208098" y="2124447"/>
            <a:ext cx="2546314" cy="72408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2400" dirty="0"/>
              <a:t>それはナゼか？</a:t>
            </a:r>
          </a:p>
        </p:txBody>
      </p:sp>
      <p:pic>
        <p:nvPicPr>
          <p:cNvPr id="14" name="図 13">
            <a:extLst>
              <a:ext uri="{FF2B5EF4-FFF2-40B4-BE49-F238E27FC236}">
                <a16:creationId xmlns:a16="http://schemas.microsoft.com/office/drawing/2014/main" id="{948C46CA-4C78-49F0-A8EE-B631E16875C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2105" y="5769218"/>
            <a:ext cx="1411487" cy="1539805"/>
          </a:xfrm>
          <a:prstGeom prst="rect">
            <a:avLst/>
          </a:prstGeom>
        </p:spPr>
      </p:pic>
      <p:pic>
        <p:nvPicPr>
          <p:cNvPr id="15" name="図 14">
            <a:extLst>
              <a:ext uri="{FF2B5EF4-FFF2-40B4-BE49-F238E27FC236}">
                <a16:creationId xmlns:a16="http://schemas.microsoft.com/office/drawing/2014/main" id="{C0BD5773-A8EA-4833-9601-E826C341DC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716" y="5758617"/>
            <a:ext cx="1292005" cy="1550406"/>
          </a:xfrm>
          <a:prstGeom prst="rect">
            <a:avLst/>
          </a:prstGeom>
        </p:spPr>
      </p:pic>
      <p:sp>
        <p:nvSpPr>
          <p:cNvPr id="16" name="吹き出し: 角を丸めた四角形 15">
            <a:extLst>
              <a:ext uri="{FF2B5EF4-FFF2-40B4-BE49-F238E27FC236}">
                <a16:creationId xmlns:a16="http://schemas.microsoft.com/office/drawing/2014/main" id="{0D5E7115-380C-4539-927C-85F54520773A}"/>
              </a:ext>
            </a:extLst>
          </p:cNvPr>
          <p:cNvSpPr/>
          <p:nvPr/>
        </p:nvSpPr>
        <p:spPr>
          <a:xfrm>
            <a:off x="6854211" y="5004767"/>
            <a:ext cx="2164897" cy="1002439"/>
          </a:xfrm>
          <a:prstGeom prst="wedgeRoundRectCallout">
            <a:avLst>
              <a:gd name="adj1" fmla="val -48328"/>
              <a:gd name="adj2" fmla="val 63758"/>
              <a:gd name="adj3" fmla="val 16667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ja-JP" altLang="en-US" sz="1400" dirty="0"/>
              <a:t>あれ？</a:t>
            </a:r>
            <a:endParaRPr kumimoji="1" lang="en-US" altLang="ja-JP" sz="1400" dirty="0"/>
          </a:p>
          <a:p>
            <a:r>
              <a:rPr kumimoji="1" lang="ja-JP" altLang="en-US" sz="1400" dirty="0"/>
              <a:t>こんな会社だったのか</a:t>
            </a:r>
            <a:r>
              <a:rPr kumimoji="1" lang="en-US" altLang="ja-JP" sz="1400" dirty="0"/>
              <a:t>…</a:t>
            </a:r>
          </a:p>
          <a:p>
            <a:r>
              <a:rPr kumimoji="1" lang="ja-JP" altLang="en-US" sz="1400" dirty="0"/>
              <a:t>辞めようかな</a:t>
            </a:r>
            <a:r>
              <a:rPr kumimoji="1" lang="en-US" altLang="ja-JP" sz="1400" dirty="0"/>
              <a:t>…</a:t>
            </a:r>
            <a:endParaRPr kumimoji="1" lang="ja-JP" altLang="en-US" sz="1400" dirty="0"/>
          </a:p>
        </p:txBody>
      </p:sp>
      <p:sp>
        <p:nvSpPr>
          <p:cNvPr id="18" name="吹き出し: 角を丸めた四角形 17">
            <a:extLst>
              <a:ext uri="{FF2B5EF4-FFF2-40B4-BE49-F238E27FC236}">
                <a16:creationId xmlns:a16="http://schemas.microsoft.com/office/drawing/2014/main" id="{A6558A49-95A4-46FA-84D6-6F11EEAD268A}"/>
              </a:ext>
            </a:extLst>
          </p:cNvPr>
          <p:cNvSpPr/>
          <p:nvPr/>
        </p:nvSpPr>
        <p:spPr>
          <a:xfrm>
            <a:off x="7002884" y="6358554"/>
            <a:ext cx="2016223" cy="865471"/>
          </a:xfrm>
          <a:prstGeom prst="wedgeRoundRectCallout">
            <a:avLst>
              <a:gd name="adj1" fmla="val 62941"/>
              <a:gd name="adj2" fmla="val -35695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ja-JP" altLang="en-US" sz="1400" dirty="0"/>
              <a:t>あれ？</a:t>
            </a:r>
            <a:endParaRPr kumimoji="1" lang="en-US" altLang="ja-JP" sz="1400" dirty="0"/>
          </a:p>
          <a:p>
            <a:r>
              <a:rPr kumimoji="1" lang="ja-JP" altLang="en-US" sz="1400" dirty="0"/>
              <a:t>こんな子だったのか</a:t>
            </a:r>
            <a:r>
              <a:rPr kumimoji="1" lang="en-US" altLang="ja-JP" sz="1400" dirty="0"/>
              <a:t>…</a:t>
            </a:r>
          </a:p>
          <a:p>
            <a:r>
              <a:rPr kumimoji="1" lang="ja-JP" altLang="en-US" sz="1400" dirty="0"/>
              <a:t>全然何もできない</a:t>
            </a:r>
            <a:r>
              <a:rPr kumimoji="1" lang="en-US" altLang="ja-JP" sz="1400" dirty="0"/>
              <a:t>…</a:t>
            </a:r>
            <a:endParaRPr kumimoji="1" lang="ja-JP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03605612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94179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より有意義なインターンシップとするために</a:t>
            </a:r>
            <a:endParaRPr lang="en-US" altLang="ja-JP" sz="3600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テキスト プレースホルダー 9">
            <a:extLst>
              <a:ext uri="{FF2B5EF4-FFF2-40B4-BE49-F238E27FC236}">
                <a16:creationId xmlns:a16="http://schemas.microsoft.com/office/drawing/2014/main" id="{056AD14A-172E-4B10-9783-B08B26DE5CCF}"/>
              </a:ext>
            </a:extLst>
          </p:cNvPr>
          <p:cNvSpPr txBox="1">
            <a:spLocks/>
          </p:cNvSpPr>
          <p:nvPr/>
        </p:nvSpPr>
        <p:spPr>
          <a:xfrm>
            <a:off x="-341932" y="902059"/>
            <a:ext cx="11035332" cy="65509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457200" indent="-457200" algn="l" defTabSz="1371417" rtl="0" eaLnBrk="1" latinLnBrk="0" hangingPunct="1">
              <a:lnSpc>
                <a:spcPct val="120000"/>
              </a:lnSpc>
              <a:spcBef>
                <a:spcPts val="2400"/>
              </a:spcBef>
              <a:buClr>
                <a:schemeClr val="accent1"/>
              </a:buClr>
              <a:buFont typeface="Wingdings" panose="05000000000000000000" pitchFamily="2" charset="2"/>
              <a:buChar char="n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0000" indent="-342854" algn="l" defTabSz="1371417" rtl="0" eaLnBrk="1" latinLnBrk="0" hangingPunct="1">
              <a:lnSpc>
                <a:spcPct val="120000"/>
              </a:lnSpc>
              <a:spcBef>
                <a:spcPts val="750"/>
              </a:spcBef>
              <a:buFont typeface="Wingdings" panose="05000000000000000000" pitchFamily="2" charset="2"/>
              <a:buChar char="l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32000" indent="-342854" algn="l" defTabSz="1371417" rtl="0" eaLnBrk="1" latinLnBrk="0" hangingPunct="1">
              <a:lnSpc>
                <a:spcPct val="120000"/>
              </a:lnSpc>
              <a:spcBef>
                <a:spcPts val="1200"/>
              </a:spcBef>
              <a:buFont typeface="Wingdings" panose="05000000000000000000" pitchFamily="2" charset="2"/>
              <a:buChar char="l"/>
              <a:defRPr kumimoji="1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2399980" indent="-342854" algn="l" defTabSz="1371417" rtl="0" eaLnBrk="1" latinLnBrk="0" hangingPunct="1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l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85689" indent="-342854" algn="l" defTabSz="1371417" rtl="0" eaLnBrk="1" latinLnBrk="0" hangingPunct="1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l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771397" indent="-342854" algn="l" defTabSz="1371417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457106" indent="-342854" algn="l" defTabSz="1371417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142814" indent="-342854" algn="l" defTabSz="1371417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828523" indent="-342854" algn="l" defTabSz="1371417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57146" lvl="1" indent="0">
              <a:buNone/>
            </a:pPr>
            <a:endParaRPr lang="ja-JP" altLang="en-US" sz="3600" dirty="0"/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0CB085F2-8DFC-41B6-A371-3523B384499B}"/>
              </a:ext>
            </a:extLst>
          </p:cNvPr>
          <p:cNvSpPr txBox="1"/>
          <p:nvPr/>
        </p:nvSpPr>
        <p:spPr>
          <a:xfrm>
            <a:off x="954212" y="1121350"/>
            <a:ext cx="8956298" cy="6224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・できるだけ長期（</a:t>
            </a:r>
            <a:r>
              <a:rPr lang="ja-JP" altLang="en-US" sz="36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５日～</a:t>
            </a: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）</a:t>
            </a:r>
            <a:endParaRPr lang="en-US" altLang="ja-JP" sz="3600" b="1" dirty="0">
              <a:solidFill>
                <a:srgbClr val="04040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・企業と学生が</a:t>
            </a:r>
            <a:r>
              <a:rPr lang="ja-JP" altLang="en-US" sz="36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相互を理解</a:t>
            </a: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し合い、</a:t>
            </a:r>
            <a:endParaRPr lang="en-US" altLang="ja-JP" sz="3600" b="1" dirty="0">
              <a:solidFill>
                <a:srgbClr val="04040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ちゃんと</a:t>
            </a:r>
            <a:r>
              <a:rPr lang="ja-JP" altLang="en-US" sz="36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フィードバック</a:t>
            </a: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を受ける</a:t>
            </a:r>
            <a:endParaRPr lang="en-US" altLang="ja-JP" sz="3600" b="1" dirty="0">
              <a:solidFill>
                <a:srgbClr val="04040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・インターンシップが終わったらしっかり</a:t>
            </a:r>
            <a:endParaRPr lang="en-US" altLang="ja-JP" sz="3600" b="1" dirty="0">
              <a:solidFill>
                <a:srgbClr val="04040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36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振り返る</a:t>
            </a:r>
            <a:endParaRPr lang="en-US" altLang="ja-JP" sz="3600" b="1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endParaRPr lang="en-US" altLang="ja-JP" sz="2000" dirty="0">
              <a:solidFill>
                <a:srgbClr val="04040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2800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では、いいインターンシップ（または企業との交流）</a:t>
            </a:r>
            <a:endParaRPr lang="en-US" altLang="ja-JP" sz="2800" dirty="0">
              <a:solidFill>
                <a:srgbClr val="04040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2800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とするためには、何を準備したらよいのか。</a:t>
            </a:r>
            <a:endParaRPr lang="en-US" altLang="ja-JP" sz="2800" dirty="0">
              <a:solidFill>
                <a:srgbClr val="04040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6734764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最低限の準備</a:t>
            </a:r>
            <a:endParaRPr lang="en-US" altLang="ja-JP" sz="3600" b="1" dirty="0">
              <a:solidFill>
                <a:prstClr val="black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テキスト プレースホルダー 9">
            <a:extLst>
              <a:ext uri="{FF2B5EF4-FFF2-40B4-BE49-F238E27FC236}">
                <a16:creationId xmlns:a16="http://schemas.microsoft.com/office/drawing/2014/main" id="{056AD14A-172E-4B10-9783-B08B26DE5CCF}"/>
              </a:ext>
            </a:extLst>
          </p:cNvPr>
          <p:cNvSpPr txBox="1">
            <a:spLocks/>
          </p:cNvSpPr>
          <p:nvPr/>
        </p:nvSpPr>
        <p:spPr>
          <a:xfrm>
            <a:off x="-341932" y="902059"/>
            <a:ext cx="11035332" cy="65509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457200" indent="-457200" algn="l" defTabSz="1371417" rtl="0" eaLnBrk="1" latinLnBrk="0" hangingPunct="1">
              <a:lnSpc>
                <a:spcPct val="120000"/>
              </a:lnSpc>
              <a:spcBef>
                <a:spcPts val="2400"/>
              </a:spcBef>
              <a:buClr>
                <a:schemeClr val="accent1"/>
              </a:buClr>
              <a:buFont typeface="Wingdings" panose="05000000000000000000" pitchFamily="2" charset="2"/>
              <a:buChar char="n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0000" indent="-342854" algn="l" defTabSz="1371417" rtl="0" eaLnBrk="1" latinLnBrk="0" hangingPunct="1">
              <a:lnSpc>
                <a:spcPct val="120000"/>
              </a:lnSpc>
              <a:spcBef>
                <a:spcPts val="750"/>
              </a:spcBef>
              <a:buFont typeface="Wingdings" panose="05000000000000000000" pitchFamily="2" charset="2"/>
              <a:buChar char="l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32000" indent="-342854" algn="l" defTabSz="1371417" rtl="0" eaLnBrk="1" latinLnBrk="0" hangingPunct="1">
              <a:lnSpc>
                <a:spcPct val="120000"/>
              </a:lnSpc>
              <a:spcBef>
                <a:spcPts val="1200"/>
              </a:spcBef>
              <a:buFont typeface="Wingdings" panose="05000000000000000000" pitchFamily="2" charset="2"/>
              <a:buChar char="l"/>
              <a:defRPr kumimoji="1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2399980" indent="-342854" algn="l" defTabSz="1371417" rtl="0" eaLnBrk="1" latinLnBrk="0" hangingPunct="1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l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085689" indent="-342854" algn="l" defTabSz="1371417" rtl="0" eaLnBrk="1" latinLnBrk="0" hangingPunct="1">
              <a:lnSpc>
                <a:spcPct val="90000"/>
              </a:lnSpc>
              <a:spcBef>
                <a:spcPts val="750"/>
              </a:spcBef>
              <a:buFont typeface="Wingdings" panose="05000000000000000000" pitchFamily="2" charset="2"/>
              <a:buChar char="l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771397" indent="-342854" algn="l" defTabSz="1371417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457106" indent="-342854" algn="l" defTabSz="1371417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5142814" indent="-342854" algn="l" defTabSz="1371417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828523" indent="-342854" algn="l" defTabSz="1371417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57146" lvl="1" indent="0">
              <a:buNone/>
            </a:pPr>
            <a:endParaRPr lang="ja-JP" altLang="en-US" sz="3600" dirty="0"/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0CB085F2-8DFC-41B6-A371-3523B384499B}"/>
              </a:ext>
            </a:extLst>
          </p:cNvPr>
          <p:cNvSpPr txBox="1"/>
          <p:nvPr/>
        </p:nvSpPr>
        <p:spPr>
          <a:xfrm>
            <a:off x="697585" y="1350058"/>
            <a:ext cx="8956298" cy="53091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・参加する</a:t>
            </a:r>
            <a:r>
              <a:rPr lang="ja-JP" altLang="en-US" sz="36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目的意識</a:t>
            </a: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をしっかり持つ</a:t>
            </a:r>
            <a:endParaRPr lang="en-US" altLang="ja-JP" sz="3600" b="1" dirty="0">
              <a:solidFill>
                <a:srgbClr val="04040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2400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　→ どう成長したいかなど</a:t>
            </a:r>
            <a:endParaRPr lang="en-US" altLang="ja-JP" sz="2400" dirty="0">
              <a:solidFill>
                <a:srgbClr val="04040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endParaRPr lang="en-US" altLang="ja-JP" sz="2400" dirty="0">
              <a:solidFill>
                <a:srgbClr val="04040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・参加するプログラム</a:t>
            </a:r>
            <a:r>
              <a:rPr lang="ja-JP" altLang="en-US" sz="36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内容を吟味</a:t>
            </a: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する</a:t>
            </a:r>
            <a:endParaRPr lang="en-US" altLang="ja-JP" sz="3600" b="1" dirty="0">
              <a:solidFill>
                <a:srgbClr val="04040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2400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　→ 目的意識の達成に資するか、</a:t>
            </a:r>
            <a:r>
              <a:rPr lang="en-US" altLang="ja-JP" sz="2400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FB</a:t>
            </a:r>
            <a:r>
              <a:rPr lang="ja-JP" altLang="en-US" sz="2400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はあるかなど</a:t>
            </a:r>
            <a:endParaRPr lang="en-US" altLang="ja-JP" sz="2400" dirty="0">
              <a:solidFill>
                <a:srgbClr val="04040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endParaRPr lang="en-US" altLang="ja-JP" sz="2400" dirty="0">
              <a:solidFill>
                <a:srgbClr val="04040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・失礼に当たらない、最低限度の</a:t>
            </a:r>
            <a:r>
              <a:rPr lang="ja-JP" altLang="en-US" sz="36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企業知識</a:t>
            </a:r>
            <a:endParaRPr lang="en-US" altLang="ja-JP" sz="3600" b="1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2400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　→ 社長、社訓、事業内容、代表商品など</a:t>
            </a:r>
            <a:endParaRPr lang="en-US" altLang="ja-JP" dirty="0">
              <a:solidFill>
                <a:srgbClr val="04040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016917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D77F1670-A0BA-4D26-A4F1-A6E589EBD3F7}"/>
              </a:ext>
            </a:extLst>
          </p:cNvPr>
          <p:cNvSpPr txBox="1"/>
          <p:nvPr/>
        </p:nvSpPr>
        <p:spPr>
          <a:xfrm>
            <a:off x="594172" y="2844527"/>
            <a:ext cx="9577064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40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実際のインターンシップを知るためには</a:t>
            </a:r>
            <a:endParaRPr kumimoji="1" lang="en-US" altLang="ja-JP" sz="40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>
              <a:lnSpc>
                <a:spcPct val="150000"/>
              </a:lnSpc>
            </a:pPr>
            <a:r>
              <a:rPr lang="ja-JP" altLang="en-US" sz="40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どうしたらいいのか。</a:t>
            </a:r>
            <a:endParaRPr kumimoji="1" lang="en-US" altLang="ja-JP" sz="40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305500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図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002"/>
          <a:stretch/>
        </p:blipFill>
        <p:spPr bwMode="auto">
          <a:xfrm>
            <a:off x="336045" y="4045503"/>
            <a:ext cx="10014208" cy="3263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図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020"/>
          <a:stretch/>
        </p:blipFill>
        <p:spPr bwMode="auto">
          <a:xfrm>
            <a:off x="343147" y="942652"/>
            <a:ext cx="10028237" cy="3102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直線コネクタ 34">
            <a:extLst>
              <a:ext uri="{FF2B5EF4-FFF2-40B4-BE49-F238E27FC236}">
                <a16:creationId xmlns:a16="http://schemas.microsoft.com/office/drawing/2014/main" id="{6176DE8B-B065-A675-6EA9-7F99537DA18E}"/>
              </a:ext>
            </a:extLst>
          </p:cNvPr>
          <p:cNvSpPr>
            <a:spLocks noChangeShapeType="1"/>
          </p:cNvSpPr>
          <p:nvPr/>
        </p:nvSpPr>
        <p:spPr bwMode="auto">
          <a:xfrm>
            <a:off x="199649" y="756295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B3964846-C789-E757-8C93-FE7144715EDF}"/>
              </a:ext>
            </a:extLst>
          </p:cNvPr>
          <p:cNvSpPr txBox="1"/>
          <p:nvPr/>
        </p:nvSpPr>
        <p:spPr>
          <a:xfrm>
            <a:off x="326714" y="203143"/>
            <a:ext cx="76842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全就活生必見の就活応援アプリ</a:t>
            </a:r>
          </a:p>
        </p:txBody>
      </p:sp>
    </p:spTree>
    <p:extLst>
      <p:ext uri="{BB962C8B-B14F-4D97-AF65-F5344CB8AC3E}">
        <p14:creationId xmlns:p14="http://schemas.microsoft.com/office/powerpoint/2010/main" val="382323020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角丸四角形 10">
            <a:extLst>
              <a:ext uri="{FF2B5EF4-FFF2-40B4-BE49-F238E27FC236}">
                <a16:creationId xmlns:a16="http://schemas.microsoft.com/office/drawing/2014/main" id="{56A767F4-97D9-4055-9DA5-FF40B39CE3B4}"/>
              </a:ext>
            </a:extLst>
          </p:cNvPr>
          <p:cNvSpPr/>
          <p:nvPr/>
        </p:nvSpPr>
        <p:spPr>
          <a:xfrm>
            <a:off x="305859" y="5953746"/>
            <a:ext cx="10081683" cy="1507433"/>
          </a:xfrm>
          <a:prstGeom prst="roundRect">
            <a:avLst>
              <a:gd name="adj" fmla="val 4374"/>
            </a:avLst>
          </a:prstGeom>
          <a:solidFill>
            <a:srgbClr val="FFFF99"/>
          </a:solidFill>
          <a:ln w="28575"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endParaRPr lang="ja-JP" altLang="en-US" sz="1268" dirty="0"/>
          </a:p>
        </p:txBody>
      </p:sp>
      <p:sp>
        <p:nvSpPr>
          <p:cNvPr id="12" name="角丸四角形 2">
            <a:extLst>
              <a:ext uri="{FF2B5EF4-FFF2-40B4-BE49-F238E27FC236}">
                <a16:creationId xmlns:a16="http://schemas.microsoft.com/office/drawing/2014/main" id="{FDF20C39-3C2F-4BDB-9DDA-973B6FB7C1E6}"/>
              </a:ext>
            </a:extLst>
          </p:cNvPr>
          <p:cNvSpPr/>
          <p:nvPr/>
        </p:nvSpPr>
        <p:spPr bwMode="auto">
          <a:xfrm>
            <a:off x="662373" y="1800567"/>
            <a:ext cx="9368651" cy="4122734"/>
          </a:xfrm>
          <a:prstGeom prst="roundRect">
            <a:avLst>
              <a:gd name="adj" fmla="val 10467"/>
            </a:avLst>
          </a:prstGeom>
          <a:solidFill>
            <a:schemeClr val="accent5">
              <a:lumMod val="60000"/>
              <a:lumOff val="40000"/>
              <a:alpha val="50195"/>
            </a:schemeClr>
          </a:solidFill>
          <a:ln>
            <a:noFill/>
          </a:ln>
          <a:effectLst/>
        </p:spPr>
        <p:txBody>
          <a:bodyPr wrap="none" rtlCol="0" anchor="ctr"/>
          <a:lstStyle/>
          <a:p>
            <a:pPr algn="ctr">
              <a:buSzPct val="100000"/>
            </a:pPr>
            <a:endParaRPr kumimoji="1" lang="ja-JP" altLang="en-US" sz="22532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10E2C94B-7E46-4CC3-97AC-5FA18BFDE87C}"/>
              </a:ext>
            </a:extLst>
          </p:cNvPr>
          <p:cNvSpPr txBox="1"/>
          <p:nvPr/>
        </p:nvSpPr>
        <p:spPr>
          <a:xfrm>
            <a:off x="5355573" y="1030458"/>
            <a:ext cx="2448106" cy="11713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441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について</a:t>
            </a:r>
            <a:endParaRPr kumimoji="1" lang="en-US" altLang="ja-JP" sz="5657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>
              <a:lnSpc>
                <a:spcPts val="1885"/>
              </a:lnSpc>
            </a:pPr>
            <a:endParaRPr kumimoji="1" lang="en-US" altLang="ja-JP" sz="5657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2FAA6CE1-96F7-4833-9D6A-EDFE5095B6CC}"/>
              </a:ext>
            </a:extLst>
          </p:cNvPr>
          <p:cNvSpPr txBox="1"/>
          <p:nvPr/>
        </p:nvSpPr>
        <p:spPr>
          <a:xfrm>
            <a:off x="4273023" y="1876453"/>
            <a:ext cx="5979521" cy="14846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3016" dirty="0">
                <a:latin typeface="メイリオ" panose="020B0604030504040204" pitchFamily="50" charset="-128"/>
                <a:ea typeface="メイリオ" panose="020B0604030504040204" pitchFamily="50" charset="-128"/>
              </a:rPr>
              <a:t>買い物でも就活でも使える</a:t>
            </a:r>
            <a:endParaRPr kumimoji="1" lang="en-US" altLang="ja-JP" sz="3016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3016" dirty="0">
                <a:latin typeface="メイリオ" panose="020B0604030504040204" pitchFamily="50" charset="-128"/>
                <a:ea typeface="メイリオ" panose="020B0604030504040204" pitchFamily="50" charset="-128"/>
              </a:rPr>
              <a:t>便利な電子マネーカード</a:t>
            </a:r>
            <a:endParaRPr kumimoji="1" lang="en-US" altLang="ja-JP" sz="3016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3016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「ふるさと石川就職学生カード」</a:t>
            </a:r>
            <a:endParaRPr kumimoji="1" lang="en-US" altLang="ja-JP" sz="3016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6" name="図 15">
            <a:extLst>
              <a:ext uri="{FF2B5EF4-FFF2-40B4-BE49-F238E27FC236}">
                <a16:creationId xmlns:a16="http://schemas.microsoft.com/office/drawing/2014/main" id="{ACB4A544-C920-41E8-A7FA-2E103629CA0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349" y="2025256"/>
            <a:ext cx="3549035" cy="2248257"/>
          </a:xfrm>
          <a:prstGeom prst="rect">
            <a:avLst/>
          </a:prstGeom>
        </p:spPr>
      </p:pic>
      <p:pic>
        <p:nvPicPr>
          <p:cNvPr id="17" name="図 16">
            <a:extLst>
              <a:ext uri="{FF2B5EF4-FFF2-40B4-BE49-F238E27FC236}">
                <a16:creationId xmlns:a16="http://schemas.microsoft.com/office/drawing/2014/main" id="{1B7F605D-167C-4C4D-B13F-F11CDB4288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770" y="752111"/>
            <a:ext cx="2932929" cy="940798"/>
          </a:xfrm>
          <a:prstGeom prst="rect">
            <a:avLst/>
          </a:prstGeom>
        </p:spPr>
      </p:pic>
      <p:sp>
        <p:nvSpPr>
          <p:cNvPr id="18" name="テキスト ボックス 22">
            <a:extLst>
              <a:ext uri="{FF2B5EF4-FFF2-40B4-BE49-F238E27FC236}">
                <a16:creationId xmlns:a16="http://schemas.microsoft.com/office/drawing/2014/main" id="{68AFF1E5-D1DB-47D0-9815-EEB24FE626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8581" y="4745727"/>
            <a:ext cx="7624138" cy="1484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ja-JP" altLang="en-US" sz="2262" dirty="0">
                <a:latin typeface="Meiryo UI" panose="020B0604030504040204" pitchFamily="50" charset="-128"/>
                <a:ea typeface="Meiryo UI" panose="020B0604030504040204" pitchFamily="50" charset="-128"/>
              </a:rPr>
              <a:t>☑　石川県での就職活動で</a:t>
            </a:r>
            <a:r>
              <a:rPr lang="en-US" altLang="ja-JP" sz="2262" dirty="0" err="1">
                <a:latin typeface="Meiryo UI" panose="020B0604030504040204" pitchFamily="50" charset="-128"/>
                <a:ea typeface="Meiryo UI" panose="020B0604030504040204" pitchFamily="50" charset="-128"/>
              </a:rPr>
              <a:t>ISica</a:t>
            </a:r>
            <a:r>
              <a:rPr lang="ja-JP" altLang="en-US" sz="2262" dirty="0">
                <a:latin typeface="Meiryo UI" panose="020B0604030504040204" pitchFamily="50" charset="-128"/>
                <a:ea typeface="Meiryo UI" panose="020B0604030504040204" pitchFamily="50" charset="-128"/>
              </a:rPr>
              <a:t>ポイントが貯まる！</a:t>
            </a:r>
            <a:endParaRPr lang="en-US" altLang="ja-JP" sz="2262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lang="ja-JP" altLang="en-US" sz="2262" dirty="0">
                <a:latin typeface="Meiryo UI" panose="020B0604030504040204" pitchFamily="50" charset="-128"/>
                <a:ea typeface="Meiryo UI" panose="020B0604030504040204" pitchFamily="50" charset="-128"/>
              </a:rPr>
              <a:t>☑　貯まった</a:t>
            </a:r>
            <a:r>
              <a:rPr lang="en-US" altLang="ja-JP" sz="2262" dirty="0" err="1">
                <a:latin typeface="Meiryo UI" panose="020B0604030504040204" pitchFamily="50" charset="-128"/>
                <a:ea typeface="Meiryo UI" panose="020B0604030504040204" pitchFamily="50" charset="-128"/>
              </a:rPr>
              <a:t>ISica</a:t>
            </a:r>
            <a:r>
              <a:rPr lang="ja-JP" altLang="en-US" sz="2262" dirty="0">
                <a:latin typeface="Meiryo UI" panose="020B0604030504040204" pitchFamily="50" charset="-128"/>
                <a:ea typeface="Meiryo UI" panose="020B0604030504040204" pitchFamily="50" charset="-128"/>
              </a:rPr>
              <a:t>ポイントは、電子マネー</a:t>
            </a:r>
            <a:r>
              <a:rPr lang="en-US" altLang="ja-JP" sz="2262" dirty="0">
                <a:latin typeface="Meiryo UI" panose="020B0604030504040204" pitchFamily="50" charset="-128"/>
                <a:ea typeface="Meiryo UI" panose="020B0604030504040204" pitchFamily="50" charset="-128"/>
              </a:rPr>
              <a:t>WAON</a:t>
            </a:r>
            <a:r>
              <a:rPr lang="ja-JP" altLang="en-US" sz="2262" dirty="0">
                <a:latin typeface="Meiryo UI" panose="020B0604030504040204" pitchFamily="50" charset="-128"/>
                <a:ea typeface="Meiryo UI" panose="020B0604030504040204" pitchFamily="50" charset="-128"/>
              </a:rPr>
              <a:t>に変換できる！</a:t>
            </a:r>
            <a:endParaRPr lang="en-US" altLang="ja-JP" sz="2262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lang="ja-JP" altLang="en-US" sz="2262" dirty="0">
                <a:latin typeface="Meiryo UI" panose="020B0604030504040204" pitchFamily="50" charset="-128"/>
                <a:ea typeface="Meiryo UI" panose="020B0604030504040204" pitchFamily="50" charset="-128"/>
              </a:rPr>
              <a:t>☑　もちろん通常の</a:t>
            </a:r>
            <a:r>
              <a:rPr lang="en-US" altLang="ja-JP" sz="2262" dirty="0">
                <a:latin typeface="Meiryo UI" panose="020B0604030504040204" pitchFamily="50" charset="-128"/>
                <a:ea typeface="Meiryo UI" panose="020B0604030504040204" pitchFamily="50" charset="-128"/>
              </a:rPr>
              <a:t>WAON</a:t>
            </a:r>
            <a:r>
              <a:rPr lang="ja-JP" altLang="en-US" sz="2262" dirty="0">
                <a:latin typeface="Meiryo UI" panose="020B0604030504040204" pitchFamily="50" charset="-128"/>
                <a:ea typeface="Meiryo UI" panose="020B0604030504040204" pitchFamily="50" charset="-128"/>
              </a:rPr>
              <a:t>カードとして、日常の買い物で使える！</a:t>
            </a:r>
            <a:endParaRPr lang="en-US" altLang="ja-JP" sz="2262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endParaRPr lang="en-US" altLang="ja-JP" sz="2262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19" name="正方形/長方形 19">
            <a:extLst>
              <a:ext uri="{FF2B5EF4-FFF2-40B4-BE49-F238E27FC236}">
                <a16:creationId xmlns:a16="http://schemas.microsoft.com/office/drawing/2014/main" id="{F45A9395-E7D4-4534-B3BF-58FB5F6BAE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9539" y="6130358"/>
            <a:ext cx="8769388" cy="1484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ja-JP" altLang="en-US" sz="2262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〇</a:t>
            </a:r>
            <a:r>
              <a:rPr lang="en-US" altLang="ja-JP" sz="2262" dirty="0" err="1">
                <a:latin typeface="メイリオ" panose="020B0604030504040204" pitchFamily="50" charset="-128"/>
                <a:ea typeface="メイリオ" panose="020B0604030504040204" pitchFamily="50" charset="-128"/>
              </a:rPr>
              <a:t>ISica</a:t>
            </a:r>
            <a:r>
              <a:rPr lang="ja-JP" altLang="en-US" sz="2262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ポイントの貯め方</a:t>
            </a:r>
            <a:endParaRPr lang="en-US" altLang="ja-JP" sz="2262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262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●石川県と</a:t>
            </a:r>
            <a:r>
              <a:rPr lang="en-US" altLang="ja-JP" sz="2262" dirty="0">
                <a:latin typeface="メイリオ" panose="020B0604030504040204" pitchFamily="50" charset="-128"/>
                <a:ea typeface="メイリオ" panose="020B0604030504040204" pitchFamily="50" charset="-128"/>
              </a:rPr>
              <a:t>ILAC</a:t>
            </a:r>
            <a:r>
              <a:rPr lang="ja-JP" altLang="en-US" sz="2262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が開催する</a:t>
            </a:r>
            <a:r>
              <a:rPr lang="ja-JP" altLang="en-US" sz="2262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就職イベント</a:t>
            </a:r>
            <a:r>
              <a:rPr lang="ja-JP" altLang="en-US" sz="2262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への参加や</a:t>
            </a:r>
            <a:endParaRPr lang="en-US" altLang="ja-JP" sz="2262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262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●</a:t>
            </a:r>
            <a:r>
              <a:rPr lang="en-US" altLang="ja-JP" sz="2262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ILAC</a:t>
            </a:r>
            <a:r>
              <a:rPr lang="ja-JP" altLang="en-US" sz="2262" b="1" dirty="0" err="1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への</a:t>
            </a:r>
            <a:r>
              <a:rPr lang="ja-JP" altLang="en-US" sz="2262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就職相談</a:t>
            </a:r>
            <a:r>
              <a:rPr lang="ja-JP" altLang="en-US" sz="2262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lang="en-US" altLang="ja-JP" sz="2262" dirty="0">
                <a:latin typeface="メイリオ" panose="020B0604030504040204" pitchFamily="50" charset="-128"/>
                <a:ea typeface="メイリオ" panose="020B0604030504040204" pitchFamily="50" charset="-128"/>
              </a:rPr>
              <a:t>500</a:t>
            </a:r>
            <a:r>
              <a:rPr lang="ja-JP" altLang="en-US" sz="2262" dirty="0">
                <a:latin typeface="メイリオ" panose="020B0604030504040204" pitchFamily="50" charset="-128"/>
                <a:ea typeface="メイリオ" panose="020B0604030504040204" pitchFamily="50" charset="-128"/>
              </a:rPr>
              <a:t>～</a:t>
            </a:r>
            <a:r>
              <a:rPr lang="en-US" altLang="ja-JP" sz="2262" dirty="0">
                <a:latin typeface="メイリオ" panose="020B0604030504040204" pitchFamily="50" charset="-128"/>
                <a:ea typeface="メイリオ" panose="020B0604030504040204" pitchFamily="50" charset="-128"/>
              </a:rPr>
              <a:t>1,000</a:t>
            </a:r>
            <a:r>
              <a:rPr lang="ja-JP" altLang="en-US" sz="2262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ポイントの</a:t>
            </a:r>
            <a:r>
              <a:rPr lang="en-US" altLang="ja-JP" sz="2262" dirty="0" err="1">
                <a:latin typeface="メイリオ" panose="020B0604030504040204" pitchFamily="50" charset="-128"/>
                <a:ea typeface="メイリオ" panose="020B0604030504040204" pitchFamily="50" charset="-128"/>
              </a:rPr>
              <a:t>ISica</a:t>
            </a:r>
            <a:r>
              <a:rPr lang="ja-JP" altLang="en-US" sz="2262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ポイント</a:t>
            </a:r>
            <a:endParaRPr lang="en-US" altLang="ja-JP" sz="2262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262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が貯まります。</a:t>
            </a:r>
            <a:endParaRPr lang="en-US" altLang="ja-JP" sz="2262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0" name="テキスト ボックス 19">
            <a:extLst>
              <a:ext uri="{FF2B5EF4-FFF2-40B4-BE49-F238E27FC236}">
                <a16:creationId xmlns:a16="http://schemas.microsoft.com/office/drawing/2014/main" id="{A99F8ADC-8E02-49F6-8A71-B7B951E11FFF}"/>
              </a:ext>
            </a:extLst>
          </p:cNvPr>
          <p:cNvSpPr txBox="1"/>
          <p:nvPr/>
        </p:nvSpPr>
        <p:spPr>
          <a:xfrm>
            <a:off x="4704231" y="3370812"/>
            <a:ext cx="5117106" cy="148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262" dirty="0">
                <a:latin typeface="メイリオ" panose="020B0604030504040204" pitchFamily="50" charset="-128"/>
                <a:ea typeface="メイリオ" panose="020B0604030504040204" pitchFamily="50" charset="-128"/>
              </a:rPr>
              <a:t>石川県出身の学生や</a:t>
            </a:r>
            <a:r>
              <a:rPr kumimoji="1" lang="ja-JP" altLang="en-US" sz="2262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石川県での就職に</a:t>
            </a:r>
            <a:endParaRPr kumimoji="1" lang="en-US" altLang="ja-JP" sz="2262" b="1" u="sng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2262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関心のある学生</a:t>
            </a:r>
            <a:r>
              <a:rPr kumimoji="1" lang="ja-JP" altLang="en-US" sz="2262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に配布しています</a:t>
            </a:r>
            <a:endParaRPr kumimoji="1" lang="en-US" altLang="ja-JP" sz="2262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262" b="1">
                <a:latin typeface="メイリオ" panose="020B0604030504040204" pitchFamily="50" charset="-128"/>
                <a:ea typeface="メイリオ" panose="020B0604030504040204" pitchFamily="50" charset="-128"/>
              </a:rPr>
              <a:t>いしかわ</a:t>
            </a:r>
            <a:r>
              <a:rPr lang="ja-JP" altLang="en-US" sz="2262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就</a:t>
            </a:r>
            <a:r>
              <a:rPr lang="ja-JP" altLang="en-US" sz="2262" b="1">
                <a:latin typeface="メイリオ" panose="020B0604030504040204" pitchFamily="50" charset="-128"/>
                <a:ea typeface="メイリオ" panose="020B0604030504040204" pitchFamily="50" charset="-128"/>
              </a:rPr>
              <a:t>活スマートナビ（アプリ）</a:t>
            </a:r>
            <a:endParaRPr lang="en-US" altLang="ja-JP" sz="2262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262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からお申込みください</a:t>
            </a:r>
            <a:r>
              <a:rPr kumimoji="1" lang="ja-JP" altLang="en-US" sz="2262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！</a:t>
            </a:r>
            <a:endParaRPr kumimoji="1" lang="en-US" altLang="ja-JP" sz="2262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1" name="直線コネクタ 34">
            <a:extLst>
              <a:ext uri="{FF2B5EF4-FFF2-40B4-BE49-F238E27FC236}">
                <a16:creationId xmlns:a16="http://schemas.microsoft.com/office/drawing/2014/main" id="{4763DA9C-9426-B61C-D3CF-6CDC8C8530D0}"/>
              </a:ext>
            </a:extLst>
          </p:cNvPr>
          <p:cNvSpPr>
            <a:spLocks noChangeShapeType="1"/>
          </p:cNvSpPr>
          <p:nvPr/>
        </p:nvSpPr>
        <p:spPr bwMode="auto">
          <a:xfrm>
            <a:off x="212073" y="684287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22" name="テキスト ボックス 21">
            <a:extLst>
              <a:ext uri="{FF2B5EF4-FFF2-40B4-BE49-F238E27FC236}">
                <a16:creationId xmlns:a16="http://schemas.microsoft.com/office/drawing/2014/main" id="{40ADA202-4B50-FBE3-BC81-EB0028660656}"/>
              </a:ext>
            </a:extLst>
          </p:cNvPr>
          <p:cNvSpPr txBox="1"/>
          <p:nvPr/>
        </p:nvSpPr>
        <p:spPr>
          <a:xfrm>
            <a:off x="224205" y="77770"/>
            <a:ext cx="89285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ふるさと石川就職学生カード（</a:t>
            </a:r>
            <a:r>
              <a:rPr lang="en-US" altLang="ja-JP" sz="3600" b="1" dirty="0" err="1">
                <a:latin typeface="メイリオ" panose="020B0604030504040204" pitchFamily="50" charset="-128"/>
                <a:ea typeface="メイリオ" panose="020B0604030504040204" pitchFamily="50" charset="-128"/>
              </a:rPr>
              <a:t>Isica</a:t>
            </a:r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226981768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角丸四角形 4"/>
          <p:cNvSpPr>
            <a:spLocks noChangeArrowheads="1"/>
          </p:cNvSpPr>
          <p:nvPr/>
        </p:nvSpPr>
        <p:spPr bwMode="auto">
          <a:xfrm>
            <a:off x="350385" y="1001019"/>
            <a:ext cx="9839237" cy="715416"/>
          </a:xfrm>
          <a:prstGeom prst="roundRect">
            <a:avLst>
              <a:gd name="adj" fmla="val 16667"/>
            </a:avLst>
          </a:prstGeom>
          <a:solidFill>
            <a:srgbClr val="E6E0E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875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1pPr>
            <a:lvl2pPr marL="844550" indent="-323850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21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2pPr>
            <a:lvl3pPr marL="1301750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7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3pPr>
            <a:lvl4pPr marL="1822450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4pPr>
            <a:lvl5pPr marL="2344738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5pPr>
            <a:lvl6pPr marL="28019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6pPr>
            <a:lvl7pPr marL="32591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7pPr>
            <a:lvl8pPr marL="37163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8pPr>
            <a:lvl9pPr marL="41735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ja-JP" altLang="en-US" sz="1508">
              <a:solidFill>
                <a:srgbClr val="FFFFFF"/>
              </a:solidFill>
              <a:latin typeface="ＭＳ Ｐゴシック" panose="020B0600070205080204" pitchFamily="50" charset="-128"/>
              <a:cs typeface="Arial" panose="020B0604020202020204" pitchFamily="34" charset="0"/>
            </a:endParaRPr>
          </a:p>
        </p:txBody>
      </p:sp>
      <p:sp>
        <p:nvSpPr>
          <p:cNvPr id="11268" name="テキスト ボックス 66"/>
          <p:cNvSpPr>
            <a:spLocks noChangeArrowheads="1"/>
          </p:cNvSpPr>
          <p:nvPr/>
        </p:nvSpPr>
        <p:spPr bwMode="auto">
          <a:xfrm>
            <a:off x="1204959" y="1160690"/>
            <a:ext cx="8825878" cy="570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>
              <a:lnSpc>
                <a:spcPct val="90000"/>
              </a:lnSpc>
              <a:spcBef>
                <a:spcPts val="875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1pPr>
            <a:lvl2pPr marL="844550" indent="-323850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21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2pPr>
            <a:lvl3pPr marL="1301750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7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3pPr>
            <a:lvl4pPr marL="1822450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4pPr>
            <a:lvl5pPr marL="2344738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5pPr>
            <a:lvl6pPr marL="28019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6pPr>
            <a:lvl7pPr marL="32591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7pPr>
            <a:lvl8pPr marL="37163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8pPr>
            <a:lvl9pPr marL="41735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ja-JP" sz="2646" b="1" dirty="0">
                <a:latin typeface="メイリオ" panose="020B0604030504040204" pitchFamily="50" charset="-128"/>
                <a:ea typeface="メイリオ" panose="020B0604030504040204" pitchFamily="50" charset="-128"/>
                <a:cs typeface="Arial" panose="020B0604020202020204" pitchFamily="34" charset="0"/>
              </a:rPr>
              <a:t>ILAC</a:t>
            </a:r>
            <a:r>
              <a:rPr lang="ja-JP" altLang="en-US" sz="2646" b="1" dirty="0">
                <a:latin typeface="メイリオ" panose="020B0604030504040204" pitchFamily="50" charset="-128"/>
                <a:ea typeface="メイリオ" panose="020B0604030504040204" pitchFamily="50" charset="-128"/>
                <a:cs typeface="Arial" panose="020B0604020202020204" pitchFamily="34" charset="0"/>
              </a:rPr>
              <a:t>（ジョブカフェ石川）</a:t>
            </a:r>
          </a:p>
        </p:txBody>
      </p:sp>
      <p:sp>
        <p:nvSpPr>
          <p:cNvPr id="11271" name="Text Box 156"/>
          <p:cNvSpPr>
            <a:spLocks noChangeArrowheads="1"/>
          </p:cNvSpPr>
          <p:nvPr/>
        </p:nvSpPr>
        <p:spPr bwMode="auto">
          <a:xfrm>
            <a:off x="746140" y="6952662"/>
            <a:ext cx="2929017" cy="568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2810" tIns="8713" rIns="72810" bIns="8713"/>
          <a:lstStyle>
            <a:lvl1pPr>
              <a:lnSpc>
                <a:spcPct val="90000"/>
              </a:lnSpc>
              <a:spcBef>
                <a:spcPts val="875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1pPr>
            <a:lvl2pPr marL="844550" indent="-323850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21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2pPr>
            <a:lvl3pPr marL="1301750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7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3pPr>
            <a:lvl4pPr marL="1822450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4pPr>
            <a:lvl5pPr marL="2344738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5pPr>
            <a:lvl6pPr marL="28019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6pPr>
            <a:lvl7pPr marL="32591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7pPr>
            <a:lvl8pPr marL="37163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8pPr>
            <a:lvl9pPr marL="41735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9pPr>
          </a:lstStyle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1544" dirty="0">
                <a:latin typeface="ＭＳ Ｐゴシック" panose="020B0600070205080204" pitchFamily="50" charset="-128"/>
                <a:ea typeface="メイリオ" panose="020B0604030504040204" pitchFamily="50" charset="-128"/>
                <a:cs typeface="Arial" panose="020B0604020202020204" pitchFamily="34" charset="0"/>
              </a:rPr>
              <a:t>石川県金沢市石引４－１７－１</a:t>
            </a:r>
            <a:endParaRPr lang="en-US" altLang="ja-JP" sz="1544" dirty="0">
              <a:latin typeface="ＭＳ Ｐゴシック" panose="020B0600070205080204" pitchFamily="50" charset="-128"/>
              <a:ea typeface="メイリオ" panose="020B0604030504040204" pitchFamily="50" charset="-128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1544" dirty="0">
                <a:latin typeface="ＭＳ Ｐゴシック" panose="020B0600070205080204" pitchFamily="50" charset="-128"/>
                <a:ea typeface="メイリオ" panose="020B0604030504040204" pitchFamily="50" charset="-128"/>
                <a:cs typeface="Arial" panose="020B0604020202020204" pitchFamily="34" charset="0"/>
              </a:rPr>
              <a:t>石川県本多の森庁舎１階</a:t>
            </a:r>
          </a:p>
        </p:txBody>
      </p:sp>
      <p:sp>
        <p:nvSpPr>
          <p:cNvPr id="11272" name="テキスト ボックス 116"/>
          <p:cNvSpPr>
            <a:spLocks noChangeArrowheads="1"/>
          </p:cNvSpPr>
          <p:nvPr/>
        </p:nvSpPr>
        <p:spPr bwMode="auto">
          <a:xfrm>
            <a:off x="6391153" y="2799052"/>
            <a:ext cx="3574168" cy="778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>
              <a:lnSpc>
                <a:spcPct val="90000"/>
              </a:lnSpc>
              <a:spcBef>
                <a:spcPts val="875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1pPr>
            <a:lvl2pPr marL="844550" indent="-323850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21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2pPr>
            <a:lvl3pPr marL="1301750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7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3pPr>
            <a:lvl4pPr marL="1822450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4pPr>
            <a:lvl5pPr marL="2344738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5pPr>
            <a:lvl6pPr marL="28019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6pPr>
            <a:lvl7pPr marL="32591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7pPr>
            <a:lvl8pPr marL="37163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8pPr>
            <a:lvl9pPr marL="41735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1764" dirty="0">
                <a:latin typeface="メイリオ" panose="020B0604030504040204" pitchFamily="50" charset="-128"/>
                <a:ea typeface="メイリオ" panose="020B0604030504040204" pitchFamily="50" charset="-128"/>
                <a:cs typeface="Arial" panose="020B0604020202020204" pitchFamily="34" charset="0"/>
              </a:rPr>
              <a:t> 月曜～土曜</a:t>
            </a:r>
            <a:r>
              <a:rPr lang="en-US" altLang="ja-JP" sz="1764" dirty="0">
                <a:latin typeface="メイリオ" panose="020B0604030504040204" pitchFamily="50" charset="-128"/>
                <a:ea typeface="メイリオ" panose="020B0604030504040204" pitchFamily="50" charset="-128"/>
                <a:cs typeface="Arial" panose="020B0604020202020204" pitchFamily="34" charset="0"/>
              </a:rPr>
              <a:t>/9</a:t>
            </a:r>
            <a:r>
              <a:rPr lang="ja-JP" altLang="en-US" sz="1764" dirty="0">
                <a:latin typeface="メイリオ" panose="020B0604030504040204" pitchFamily="50" charset="-128"/>
                <a:ea typeface="メイリオ" panose="020B0604030504040204" pitchFamily="50" charset="-128"/>
                <a:cs typeface="Arial" panose="020B0604020202020204" pitchFamily="34" charset="0"/>
              </a:rPr>
              <a:t>時</a:t>
            </a:r>
            <a:r>
              <a:rPr lang="en-US" altLang="ja-JP" sz="1764" dirty="0">
                <a:latin typeface="メイリオ" panose="020B0604030504040204" pitchFamily="50" charset="-128"/>
                <a:ea typeface="メイリオ" panose="020B0604030504040204" pitchFamily="50" charset="-128"/>
                <a:cs typeface="Arial" panose="020B0604020202020204" pitchFamily="34" charset="0"/>
              </a:rPr>
              <a:t>-18</a:t>
            </a:r>
            <a:r>
              <a:rPr lang="ja-JP" altLang="en-US" sz="1764" dirty="0">
                <a:latin typeface="メイリオ" panose="020B0604030504040204" pitchFamily="50" charset="-128"/>
                <a:ea typeface="メイリオ" panose="020B0604030504040204" pitchFamily="50" charset="-128"/>
                <a:cs typeface="Arial" panose="020B0604020202020204" pitchFamily="34" charset="0"/>
              </a:rPr>
              <a:t>時</a:t>
            </a:r>
            <a:endParaRPr lang="en-US" altLang="ja-JP" sz="1764" dirty="0">
              <a:latin typeface="メイリオ" panose="020B0604030504040204" pitchFamily="50" charset="-128"/>
              <a:ea typeface="メイリオ" panose="020B0604030504040204" pitchFamily="50" charset="-128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1764" dirty="0">
                <a:latin typeface="メイリオ" panose="020B0604030504040204" pitchFamily="50" charset="-128"/>
                <a:ea typeface="メイリオ" panose="020B0604030504040204" pitchFamily="50" charset="-128"/>
                <a:cs typeface="Arial" panose="020B0604020202020204" pitchFamily="34" charset="0"/>
              </a:rPr>
              <a:t>（日曜・年末年始・祝日休み）</a:t>
            </a:r>
          </a:p>
        </p:txBody>
      </p:sp>
      <p:sp>
        <p:nvSpPr>
          <p:cNvPr id="11275" name="テキスト ボックス 121"/>
          <p:cNvSpPr>
            <a:spLocks noChangeArrowheads="1"/>
          </p:cNvSpPr>
          <p:nvPr/>
        </p:nvSpPr>
        <p:spPr bwMode="auto">
          <a:xfrm>
            <a:off x="6431736" y="2256576"/>
            <a:ext cx="2424633" cy="434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>
              <a:lnSpc>
                <a:spcPct val="90000"/>
              </a:lnSpc>
              <a:spcBef>
                <a:spcPts val="875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1pPr>
            <a:lvl2pPr marL="844550" indent="-323850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21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2pPr>
            <a:lvl3pPr marL="1301750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7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3pPr>
            <a:lvl4pPr marL="1822450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4pPr>
            <a:lvl5pPr marL="2344738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5pPr>
            <a:lvl6pPr marL="28019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6pPr>
            <a:lvl7pPr marL="32591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7pPr>
            <a:lvl8pPr marL="37163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8pPr>
            <a:lvl9pPr marL="41735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ja-JP" sz="2262" b="1" dirty="0">
                <a:latin typeface="メイリオ" panose="020B0604030504040204" pitchFamily="50" charset="-128"/>
                <a:ea typeface="メイリオ" panose="020B0604030504040204" pitchFamily="50" charset="-128"/>
                <a:cs typeface="Arial" panose="020B0604020202020204" pitchFamily="34" charset="0"/>
              </a:rPr>
              <a:t>076-235-4510</a:t>
            </a:r>
          </a:p>
        </p:txBody>
      </p:sp>
      <p:pic>
        <p:nvPicPr>
          <p:cNvPr id="11277" name="図 123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95" y="1986635"/>
            <a:ext cx="5130375" cy="4703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円/楕円 68">
            <a:extLst>
              <a:ext uri="{FF2B5EF4-FFF2-40B4-BE49-F238E27FC236}">
                <a16:creationId xmlns:a16="http://schemas.microsoft.com/office/drawing/2014/main" id="{67E4AE06-6035-B08C-07E2-BFEF2852D1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779" y="1081298"/>
            <a:ext cx="547787" cy="571734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anchor="ctr"/>
          <a:lstStyle>
            <a:lvl1pPr>
              <a:lnSpc>
                <a:spcPct val="90000"/>
              </a:lnSpc>
              <a:spcBef>
                <a:spcPts val="875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1pPr>
            <a:lvl2pPr marL="844550" indent="-323850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21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2pPr>
            <a:lvl3pPr marL="1301750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7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3pPr>
            <a:lvl4pPr marL="1822450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4pPr>
            <a:lvl5pPr marL="2344738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5pPr>
            <a:lvl6pPr marL="28019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6pPr>
            <a:lvl7pPr marL="32591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7pPr>
            <a:lvl8pPr marL="37163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8pPr>
            <a:lvl9pPr marL="41735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ja-JP" altLang="en-US" sz="1508">
              <a:solidFill>
                <a:srgbClr val="FFFFFF"/>
              </a:solidFill>
              <a:latin typeface="ＭＳ Ｐゴシック" panose="020B0600070205080204" pitchFamily="50" charset="-128"/>
              <a:cs typeface="Arial" panose="020B0604020202020204" pitchFamily="34" charset="0"/>
            </a:endParaRPr>
          </a:p>
        </p:txBody>
      </p:sp>
      <p:grpSp>
        <p:nvGrpSpPr>
          <p:cNvPr id="4" name="グループ化 3">
            <a:extLst>
              <a:ext uri="{FF2B5EF4-FFF2-40B4-BE49-F238E27FC236}">
                <a16:creationId xmlns:a16="http://schemas.microsoft.com/office/drawing/2014/main" id="{CC128B6C-2E86-6239-AB89-8F9371137ECE}"/>
              </a:ext>
            </a:extLst>
          </p:cNvPr>
          <p:cNvGrpSpPr/>
          <p:nvPr/>
        </p:nvGrpSpPr>
        <p:grpSpPr>
          <a:xfrm>
            <a:off x="5850484" y="4295188"/>
            <a:ext cx="550141" cy="523195"/>
            <a:chOff x="5009131" y="1874347"/>
            <a:chExt cx="498973" cy="474533"/>
          </a:xfrm>
        </p:grpSpPr>
        <p:sp>
          <p:nvSpPr>
            <p:cNvPr id="30" name="円/楕円 119">
              <a:extLst>
                <a:ext uri="{FF2B5EF4-FFF2-40B4-BE49-F238E27FC236}">
                  <a16:creationId xmlns:a16="http://schemas.microsoft.com/office/drawing/2014/main" id="{056690E1-ECF0-EA68-7766-3BC11E5461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9131" y="1874347"/>
              <a:ext cx="498973" cy="474533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875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1pPr>
              <a:lvl2pPr marL="844550" indent="-323850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21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2pPr>
              <a:lvl3pPr marL="1301750" indent="-258763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17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3pPr>
              <a:lvl4pPr marL="1822450" indent="-258763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4pPr>
              <a:lvl5pPr marL="2344738" indent="-258763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5pPr>
              <a:lvl6pPr marL="28019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6pPr>
              <a:lvl7pPr marL="32591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7pPr>
              <a:lvl8pPr marL="37163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8pPr>
              <a:lvl9pPr marL="41735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ja-JP" altLang="en-US" sz="1544">
                <a:latin typeface="ＭＳ Ｐゴシック" panose="020B0600070205080204" pitchFamily="50" charset="-128"/>
                <a:cs typeface="Arial" panose="020B0604020202020204" pitchFamily="34" charset="0"/>
              </a:endParaRPr>
            </a:p>
          </p:txBody>
        </p:sp>
        <p:sp>
          <p:nvSpPr>
            <p:cNvPr id="31" name="テキスト ボックス 120">
              <a:extLst>
                <a:ext uri="{FF2B5EF4-FFF2-40B4-BE49-F238E27FC236}">
                  <a16:creationId xmlns:a16="http://schemas.microsoft.com/office/drawing/2014/main" id="{DEA6194B-9F90-284E-2901-BE4D0027B0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46058" y="1970019"/>
              <a:ext cx="414032" cy="2606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>
              <a:lvl1pPr>
                <a:lnSpc>
                  <a:spcPct val="90000"/>
                </a:lnSpc>
                <a:spcBef>
                  <a:spcPts val="875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1pPr>
              <a:lvl2pPr marL="844550" indent="-323850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21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2pPr>
              <a:lvl3pPr marL="1301750" indent="-258763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17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3pPr>
              <a:lvl4pPr marL="1822450" indent="-258763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4pPr>
              <a:lvl5pPr marL="2344738" indent="-258763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5pPr>
              <a:lvl6pPr marL="28019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6pPr>
              <a:lvl7pPr marL="32591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7pPr>
              <a:lvl8pPr marL="37163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8pPr>
              <a:lvl9pPr marL="41735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ja-JP" sz="1544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Arial" panose="020B0604020202020204" pitchFamily="34" charset="0"/>
                </a:rPr>
                <a:t>HP</a:t>
              </a:r>
              <a:endParaRPr lang="ja-JP" altLang="en-US" sz="1544" b="1" dirty="0">
                <a:latin typeface="メイリオ" panose="020B0604030504040204" pitchFamily="50" charset="-128"/>
                <a:ea typeface="メイリオ" panose="020B0604030504040204" pitchFamily="50" charset="-128"/>
                <a:cs typeface="Arial" panose="020B0604020202020204" pitchFamily="34" charset="0"/>
              </a:endParaRPr>
            </a:p>
          </p:txBody>
        </p:sp>
      </p:grpSp>
      <p:grpSp>
        <p:nvGrpSpPr>
          <p:cNvPr id="32" name="グループ化 31">
            <a:extLst>
              <a:ext uri="{FF2B5EF4-FFF2-40B4-BE49-F238E27FC236}">
                <a16:creationId xmlns:a16="http://schemas.microsoft.com/office/drawing/2014/main" id="{D1B9CB61-9740-2E7C-F6A4-AEE493B6B381}"/>
              </a:ext>
            </a:extLst>
          </p:cNvPr>
          <p:cNvGrpSpPr/>
          <p:nvPr/>
        </p:nvGrpSpPr>
        <p:grpSpPr>
          <a:xfrm>
            <a:off x="5835408" y="2256576"/>
            <a:ext cx="555745" cy="523195"/>
            <a:chOff x="5004048" y="1874347"/>
            <a:chExt cx="504056" cy="474533"/>
          </a:xfrm>
        </p:grpSpPr>
        <p:sp>
          <p:nvSpPr>
            <p:cNvPr id="33" name="円/楕円 119">
              <a:extLst>
                <a:ext uri="{FF2B5EF4-FFF2-40B4-BE49-F238E27FC236}">
                  <a16:creationId xmlns:a16="http://schemas.microsoft.com/office/drawing/2014/main" id="{404946E3-B17D-691C-097C-BD050BDC9D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9131" y="1874347"/>
              <a:ext cx="498973" cy="474533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875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1pPr>
              <a:lvl2pPr marL="844550" indent="-323850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21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2pPr>
              <a:lvl3pPr marL="1301750" indent="-258763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17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3pPr>
              <a:lvl4pPr marL="1822450" indent="-258763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4pPr>
              <a:lvl5pPr marL="2344738" indent="-258763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5pPr>
              <a:lvl6pPr marL="28019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6pPr>
              <a:lvl7pPr marL="32591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7pPr>
              <a:lvl8pPr marL="37163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8pPr>
              <a:lvl9pPr marL="41735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ja-JP" altLang="en-US" sz="1544">
                <a:latin typeface="ＭＳ Ｐゴシック" panose="020B0600070205080204" pitchFamily="50" charset="-128"/>
                <a:cs typeface="Arial" panose="020B0604020202020204" pitchFamily="34" charset="0"/>
              </a:endParaRPr>
            </a:p>
          </p:txBody>
        </p:sp>
        <p:sp>
          <p:nvSpPr>
            <p:cNvPr id="34" name="テキスト ボックス 120">
              <a:extLst>
                <a:ext uri="{FF2B5EF4-FFF2-40B4-BE49-F238E27FC236}">
                  <a16:creationId xmlns:a16="http://schemas.microsoft.com/office/drawing/2014/main" id="{08C77017-3CC8-9E58-72EC-7C076EB9D3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4048" y="1970020"/>
              <a:ext cx="414032" cy="1187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>
              <a:lvl1pPr>
                <a:lnSpc>
                  <a:spcPct val="90000"/>
                </a:lnSpc>
                <a:spcBef>
                  <a:spcPts val="875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1pPr>
              <a:lvl2pPr marL="844550" indent="-323850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21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2pPr>
              <a:lvl3pPr marL="1301750" indent="-258763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17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3pPr>
              <a:lvl4pPr marL="1822450" indent="-258763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4pPr>
              <a:lvl5pPr marL="2344738" indent="-258763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5pPr>
              <a:lvl6pPr marL="28019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6pPr>
              <a:lvl7pPr marL="32591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7pPr>
              <a:lvl8pPr marL="37163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8pPr>
              <a:lvl9pPr marL="41735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dist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ja-JP" sz="1544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Arial" panose="020B0604020202020204" pitchFamily="34" charset="0"/>
                </a:rPr>
                <a:t>TEL</a:t>
              </a:r>
              <a:endParaRPr lang="ja-JP" altLang="en-US" sz="1544" b="1" dirty="0">
                <a:latin typeface="メイリオ" panose="020B0604030504040204" pitchFamily="50" charset="-128"/>
                <a:ea typeface="メイリオ" panose="020B0604030504040204" pitchFamily="50" charset="-128"/>
                <a:cs typeface="Arial" panose="020B0604020202020204" pitchFamily="34" charset="0"/>
              </a:endParaRPr>
            </a:p>
          </p:txBody>
        </p:sp>
      </p:grpSp>
      <p:grpSp>
        <p:nvGrpSpPr>
          <p:cNvPr id="35" name="グループ化 34">
            <a:extLst>
              <a:ext uri="{FF2B5EF4-FFF2-40B4-BE49-F238E27FC236}">
                <a16:creationId xmlns:a16="http://schemas.microsoft.com/office/drawing/2014/main" id="{FB2E29B1-311D-2404-55A8-89AFF951D998}"/>
              </a:ext>
            </a:extLst>
          </p:cNvPr>
          <p:cNvGrpSpPr/>
          <p:nvPr/>
        </p:nvGrpSpPr>
        <p:grpSpPr>
          <a:xfrm>
            <a:off x="5839220" y="3514082"/>
            <a:ext cx="555745" cy="523195"/>
            <a:chOff x="5004048" y="1874347"/>
            <a:chExt cx="504056" cy="474533"/>
          </a:xfrm>
        </p:grpSpPr>
        <p:sp>
          <p:nvSpPr>
            <p:cNvPr id="36" name="円/楕円 119">
              <a:extLst>
                <a:ext uri="{FF2B5EF4-FFF2-40B4-BE49-F238E27FC236}">
                  <a16:creationId xmlns:a16="http://schemas.microsoft.com/office/drawing/2014/main" id="{933E740A-F4B7-5099-D3E4-35221A9217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9131" y="1874347"/>
              <a:ext cx="498973" cy="474533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875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1pPr>
              <a:lvl2pPr marL="844550" indent="-323850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21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2pPr>
              <a:lvl3pPr marL="1301750" indent="-258763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17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3pPr>
              <a:lvl4pPr marL="1822450" indent="-258763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4pPr>
              <a:lvl5pPr marL="2344738" indent="-258763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5pPr>
              <a:lvl6pPr marL="28019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6pPr>
              <a:lvl7pPr marL="32591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7pPr>
              <a:lvl8pPr marL="37163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8pPr>
              <a:lvl9pPr marL="41735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ja-JP" altLang="en-US" sz="1544">
                <a:latin typeface="ＭＳ Ｐゴシック" panose="020B0600070205080204" pitchFamily="50" charset="-128"/>
                <a:cs typeface="Arial" panose="020B0604020202020204" pitchFamily="34" charset="0"/>
              </a:endParaRPr>
            </a:p>
          </p:txBody>
        </p:sp>
        <p:sp>
          <p:nvSpPr>
            <p:cNvPr id="37" name="テキスト ボックス 120">
              <a:extLst>
                <a:ext uri="{FF2B5EF4-FFF2-40B4-BE49-F238E27FC236}">
                  <a16:creationId xmlns:a16="http://schemas.microsoft.com/office/drawing/2014/main" id="{8B469E6C-B303-94DF-2FB1-4A53E43397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4048" y="1970020"/>
              <a:ext cx="414032" cy="1756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>
              <a:lvl1pPr>
                <a:lnSpc>
                  <a:spcPct val="90000"/>
                </a:lnSpc>
                <a:spcBef>
                  <a:spcPts val="875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1pPr>
              <a:lvl2pPr marL="844550" indent="-323850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21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2pPr>
              <a:lvl3pPr marL="1301750" indent="-258763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17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3pPr>
              <a:lvl4pPr marL="1822450" indent="-258763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4pPr>
              <a:lvl5pPr marL="2344738" indent="-258763">
                <a:lnSpc>
                  <a:spcPct val="90000"/>
                </a:lnSpc>
                <a:spcBef>
                  <a:spcPts val="438"/>
                </a:spcBef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5pPr>
              <a:lvl6pPr marL="28019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6pPr>
              <a:lvl7pPr marL="32591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7pPr>
              <a:lvl8pPr marL="37163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8pPr>
              <a:lvl9pPr marL="4173538" indent="-258763" eaLnBrk="0" fontAlgn="base" hangingPunct="0">
                <a:lnSpc>
                  <a:spcPct val="90000"/>
                </a:lnSpc>
                <a:spcBef>
                  <a:spcPts val="438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15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ja-JP" sz="1544" b="1" dirty="0">
                  <a:latin typeface="メイリオ" panose="020B0604030504040204" pitchFamily="50" charset="-128"/>
                  <a:ea typeface="メイリオ" panose="020B0604030504040204" pitchFamily="50" charset="-128"/>
                  <a:cs typeface="Arial" panose="020B0604020202020204" pitchFamily="34" charset="0"/>
                </a:rPr>
                <a:t>Mail</a:t>
              </a:r>
              <a:endParaRPr lang="ja-JP" altLang="en-US" sz="1544" b="1" dirty="0">
                <a:latin typeface="メイリオ" panose="020B0604030504040204" pitchFamily="50" charset="-128"/>
                <a:ea typeface="メイリオ" panose="020B0604030504040204" pitchFamily="50" charset="-128"/>
                <a:cs typeface="Arial" panose="020B0604020202020204" pitchFamily="34" charset="0"/>
              </a:endParaRPr>
            </a:p>
          </p:txBody>
        </p:sp>
      </p:grpSp>
      <p:sp>
        <p:nvSpPr>
          <p:cNvPr id="38" name="テキスト ボックス 121">
            <a:extLst>
              <a:ext uri="{FF2B5EF4-FFF2-40B4-BE49-F238E27FC236}">
                <a16:creationId xmlns:a16="http://schemas.microsoft.com/office/drawing/2014/main" id="{068856FF-3C53-FED9-7CB7-239D7B4C72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3582" y="3625257"/>
            <a:ext cx="3686039" cy="434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>
              <a:lnSpc>
                <a:spcPct val="90000"/>
              </a:lnSpc>
              <a:spcBef>
                <a:spcPts val="875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1pPr>
            <a:lvl2pPr marL="844550" indent="-323850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21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2pPr>
            <a:lvl3pPr marL="1301750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7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3pPr>
            <a:lvl4pPr marL="1822450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4pPr>
            <a:lvl5pPr marL="2344738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5pPr>
            <a:lvl6pPr marL="28019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6pPr>
            <a:lvl7pPr marL="32591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7pPr>
            <a:lvl8pPr marL="37163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8pPr>
            <a:lvl9pPr marL="41735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ja-JP" sz="1764" b="1" dirty="0">
                <a:latin typeface="メイリオ" panose="020B0604030504040204" pitchFamily="50" charset="-128"/>
                <a:ea typeface="メイリオ" panose="020B0604030504040204" pitchFamily="50" charset="-128"/>
                <a:cs typeface="Arial" panose="020B0604020202020204" pitchFamily="34" charset="0"/>
              </a:rPr>
              <a:t>jobcafe@jobcafe-ishikawa.jp</a:t>
            </a:r>
          </a:p>
        </p:txBody>
      </p:sp>
      <p:grpSp>
        <p:nvGrpSpPr>
          <p:cNvPr id="8" name="グループ化 7">
            <a:extLst>
              <a:ext uri="{FF2B5EF4-FFF2-40B4-BE49-F238E27FC236}">
                <a16:creationId xmlns:a16="http://schemas.microsoft.com/office/drawing/2014/main" id="{4CFC22A0-FB20-56A6-ECF8-009216F515C8}"/>
              </a:ext>
            </a:extLst>
          </p:cNvPr>
          <p:cNvGrpSpPr/>
          <p:nvPr/>
        </p:nvGrpSpPr>
        <p:grpSpPr>
          <a:xfrm>
            <a:off x="6125553" y="5597026"/>
            <a:ext cx="3256600" cy="1196358"/>
            <a:chOff x="5524628" y="4856390"/>
            <a:chExt cx="2568719" cy="796664"/>
          </a:xfrm>
        </p:grpSpPr>
        <p:sp>
          <p:nvSpPr>
            <p:cNvPr id="6" name="吹き出し: 角を丸めた四角形 5">
              <a:extLst>
                <a:ext uri="{FF2B5EF4-FFF2-40B4-BE49-F238E27FC236}">
                  <a16:creationId xmlns:a16="http://schemas.microsoft.com/office/drawing/2014/main" id="{741BCE7D-95B6-4A6F-152A-6304D9F804DF}"/>
                </a:ext>
              </a:extLst>
            </p:cNvPr>
            <p:cNvSpPr/>
            <p:nvPr/>
          </p:nvSpPr>
          <p:spPr bwMode="auto">
            <a:xfrm>
              <a:off x="5524628" y="4856390"/>
              <a:ext cx="2568719" cy="796664"/>
            </a:xfrm>
            <a:prstGeom prst="wedgeRoundRectCallout">
              <a:avLst>
                <a:gd name="adj1" fmla="val -4742"/>
                <a:gd name="adj2" fmla="val -96285"/>
                <a:gd name="adj3" fmla="val 16667"/>
              </a:avLst>
            </a:prstGeom>
            <a:solidFill>
              <a:srgbClr val="A6A6A6">
                <a:alpha val="50195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algn="ctr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 anchor="ctr"/>
            <a:lstStyle/>
            <a:p>
              <a:pPr algn="ctr">
                <a:buSzPct val="100000"/>
              </a:pPr>
              <a:endParaRPr kumimoji="1" lang="ja-JP" altLang="en-US" sz="2635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7" name="テキスト ボックス 6">
              <a:extLst>
                <a:ext uri="{FF2B5EF4-FFF2-40B4-BE49-F238E27FC236}">
                  <a16:creationId xmlns:a16="http://schemas.microsoft.com/office/drawing/2014/main" id="{F8E241D1-81EA-3065-112F-F022603791E4}"/>
                </a:ext>
              </a:extLst>
            </p:cNvPr>
            <p:cNvSpPr txBox="1"/>
            <p:nvPr/>
          </p:nvSpPr>
          <p:spPr>
            <a:xfrm>
              <a:off x="5593593" y="5059418"/>
              <a:ext cx="2465348" cy="430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b="1" dirty="0">
                  <a:solidFill>
                    <a:srgbClr val="FF00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WEB(Zoom)</a:t>
              </a:r>
              <a:r>
                <a:rPr kumimoji="1" lang="ja-JP" altLang="en-US" b="1" dirty="0">
                  <a:latin typeface="メイリオ" panose="020B0604030504040204" pitchFamily="50" charset="-128"/>
                  <a:ea typeface="メイリオ" panose="020B0604030504040204" pitchFamily="50" charset="-128"/>
                </a:rPr>
                <a:t>での相談も</a:t>
              </a:r>
              <a:endParaRPr kumimoji="1" lang="en-US" altLang="ja-JP" b="1" dirty="0"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  <a:p>
              <a:r>
                <a:rPr kumimoji="1" lang="ja-JP" altLang="en-US" b="1" dirty="0">
                  <a:latin typeface="メイリオ" panose="020B0604030504040204" pitchFamily="50" charset="-128"/>
                  <a:ea typeface="メイリオ" panose="020B0604030504040204" pitchFamily="50" charset="-128"/>
                </a:rPr>
                <a:t>受け付けています</a:t>
              </a:r>
              <a:r>
                <a:rPr kumimoji="1" lang="ja-JP" altLang="en-US" dirty="0">
                  <a:latin typeface="メイリオ" panose="020B0604030504040204" pitchFamily="50" charset="-128"/>
                  <a:ea typeface="メイリオ" panose="020B0604030504040204" pitchFamily="50" charset="-128"/>
                </a:rPr>
                <a:t>！</a:t>
              </a:r>
            </a:p>
          </p:txBody>
        </p:sp>
      </p:grpSp>
      <p:pic>
        <p:nvPicPr>
          <p:cNvPr id="46" name="図 45">
            <a:extLst>
              <a:ext uri="{FF2B5EF4-FFF2-40B4-BE49-F238E27FC236}">
                <a16:creationId xmlns:a16="http://schemas.microsoft.com/office/drawing/2014/main" id="{718A80C1-07A1-6DEC-900B-8782563354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5090" y="4251511"/>
            <a:ext cx="1196355" cy="1196355"/>
          </a:xfrm>
          <a:prstGeom prst="rect">
            <a:avLst/>
          </a:prstGeom>
        </p:spPr>
      </p:pic>
      <p:sp>
        <p:nvSpPr>
          <p:cNvPr id="47" name="テキスト ボックス 121">
            <a:extLst>
              <a:ext uri="{FF2B5EF4-FFF2-40B4-BE49-F238E27FC236}">
                <a16:creationId xmlns:a16="http://schemas.microsoft.com/office/drawing/2014/main" id="{F64F39BB-2E2B-BC04-BD07-133A38A369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3583" y="4400670"/>
            <a:ext cx="2164824" cy="434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>
              <a:lnSpc>
                <a:spcPct val="90000"/>
              </a:lnSpc>
              <a:spcBef>
                <a:spcPts val="875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1pPr>
            <a:lvl2pPr marL="844550" indent="-323850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21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2pPr>
            <a:lvl3pPr marL="1301750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7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3pPr>
            <a:lvl4pPr marL="1822450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4pPr>
            <a:lvl5pPr marL="2344738" indent="-258763">
              <a:lnSpc>
                <a:spcPct val="90000"/>
              </a:lnSpc>
              <a:spcBef>
                <a:spcPts val="438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5pPr>
            <a:lvl6pPr marL="28019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6pPr>
            <a:lvl7pPr marL="32591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7pPr>
            <a:lvl8pPr marL="37163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8pPr>
            <a:lvl9pPr marL="4173538" indent="-258763" eaLnBrk="0" fontAlgn="base" hangingPunct="0">
              <a:lnSpc>
                <a:spcPct val="90000"/>
              </a:lnSpc>
              <a:spcBef>
                <a:spcPts val="438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1323" dirty="0">
                <a:latin typeface="メイリオ" panose="020B0604030504040204" pitchFamily="50" charset="-128"/>
                <a:ea typeface="メイリオ" panose="020B0604030504040204" pitchFamily="50" charset="-128"/>
                <a:cs typeface="Arial" panose="020B0604020202020204" pitchFamily="34" charset="0"/>
              </a:rPr>
              <a:t>こちらからアクセス▶▶▶</a:t>
            </a:r>
            <a:endParaRPr lang="en-US" altLang="ja-JP" sz="1323" dirty="0">
              <a:latin typeface="メイリオ" panose="020B0604030504040204" pitchFamily="50" charset="-128"/>
              <a:ea typeface="メイリオ" panose="020B0604030504040204" pitchFamily="50" charset="-128"/>
              <a:cs typeface="Arial" panose="020B0604020202020204" pitchFamily="34" charset="0"/>
            </a:endParaRPr>
          </a:p>
        </p:txBody>
      </p:sp>
      <p:sp>
        <p:nvSpPr>
          <p:cNvPr id="17" name="吹き出し: 角を丸めた四角形 16">
            <a:extLst>
              <a:ext uri="{FF2B5EF4-FFF2-40B4-BE49-F238E27FC236}">
                <a16:creationId xmlns:a16="http://schemas.microsoft.com/office/drawing/2014/main" id="{ACC0DA3F-0FC2-AE3E-BC40-123E02D4893F}"/>
              </a:ext>
            </a:extLst>
          </p:cNvPr>
          <p:cNvSpPr/>
          <p:nvPr/>
        </p:nvSpPr>
        <p:spPr bwMode="auto">
          <a:xfrm>
            <a:off x="9120835" y="1923141"/>
            <a:ext cx="1068786" cy="631133"/>
          </a:xfrm>
          <a:prstGeom prst="wedgeRoundRectCallout">
            <a:avLst>
              <a:gd name="adj1" fmla="val -40553"/>
              <a:gd name="adj2" fmla="val 100510"/>
              <a:gd name="adj3" fmla="val 16667"/>
            </a:avLst>
          </a:prstGeom>
          <a:solidFill>
            <a:srgbClr val="A6A6A6">
              <a:alpha val="50195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tlCol="0" anchor="ctr"/>
          <a:lstStyle/>
          <a:p>
            <a:pPr algn="ctr">
              <a:buSzPct val="100000"/>
            </a:pPr>
            <a:endParaRPr kumimoji="1" lang="ja-JP" altLang="en-US" sz="2635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4" name="テキスト ボックス 53">
            <a:extLst>
              <a:ext uri="{FF2B5EF4-FFF2-40B4-BE49-F238E27FC236}">
                <a16:creationId xmlns:a16="http://schemas.microsoft.com/office/drawing/2014/main" id="{1390AE13-FAA8-B312-7A9F-BC130EBBD9D9}"/>
              </a:ext>
            </a:extLst>
          </p:cNvPr>
          <p:cNvSpPr txBox="1"/>
          <p:nvPr/>
        </p:nvSpPr>
        <p:spPr>
          <a:xfrm>
            <a:off x="9303992" y="2069217"/>
            <a:ext cx="806238" cy="431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205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無料</a:t>
            </a:r>
            <a:endParaRPr kumimoji="1" lang="ja-JP" altLang="en-US" sz="2205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8" name="直線コネクタ 34">
            <a:extLst>
              <a:ext uri="{FF2B5EF4-FFF2-40B4-BE49-F238E27FC236}">
                <a16:creationId xmlns:a16="http://schemas.microsoft.com/office/drawing/2014/main" id="{A05CD01F-A938-53DC-B626-07003709502B}"/>
              </a:ext>
            </a:extLst>
          </p:cNvPr>
          <p:cNvSpPr>
            <a:spLocks noChangeShapeType="1"/>
          </p:cNvSpPr>
          <p:nvPr/>
        </p:nvSpPr>
        <p:spPr bwMode="auto">
          <a:xfrm>
            <a:off x="199649" y="756295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 dirty="0"/>
          </a:p>
        </p:txBody>
      </p:sp>
      <p:sp>
        <p:nvSpPr>
          <p:cNvPr id="29" name="テキスト ボックス 28">
            <a:extLst>
              <a:ext uri="{FF2B5EF4-FFF2-40B4-BE49-F238E27FC236}">
                <a16:creationId xmlns:a16="http://schemas.microsoft.com/office/drawing/2014/main" id="{0F661078-C478-BAE1-C706-729B2E64D762}"/>
              </a:ext>
            </a:extLst>
          </p:cNvPr>
          <p:cNvSpPr txBox="1"/>
          <p:nvPr/>
        </p:nvSpPr>
        <p:spPr>
          <a:xfrm>
            <a:off x="326714" y="203143"/>
            <a:ext cx="76842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石川県への</a:t>
            </a:r>
            <a:r>
              <a:rPr lang="en-US" altLang="ja-JP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UI</a:t>
            </a:r>
            <a:r>
              <a:rPr lang="ja-JP" altLang="en-US" sz="36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ターン就職相談窓口</a:t>
            </a:r>
          </a:p>
        </p:txBody>
      </p:sp>
    </p:spTree>
    <p:extLst>
      <p:ext uri="{BB962C8B-B14F-4D97-AF65-F5344CB8AC3E}">
        <p14:creationId xmlns:p14="http://schemas.microsoft.com/office/powerpoint/2010/main" val="221293709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66479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prstClr val="black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石川県の企業、侮ることなかれ</a:t>
            </a: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0CB085F2-8DFC-41B6-A371-3523B384499B}"/>
              </a:ext>
            </a:extLst>
          </p:cNvPr>
          <p:cNvSpPr txBox="1"/>
          <p:nvPr/>
        </p:nvSpPr>
        <p:spPr>
          <a:xfrm>
            <a:off x="697585" y="1257519"/>
            <a:ext cx="8956298" cy="58400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日本シェアトップ</a:t>
            </a:r>
          </a:p>
          <a:p>
            <a:pPr>
              <a:lnSpc>
                <a:spcPct val="150000"/>
              </a:lnSpc>
            </a:pP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世界シェアトップ</a:t>
            </a:r>
          </a:p>
          <a:p>
            <a:pPr>
              <a:lnSpc>
                <a:spcPct val="150000"/>
              </a:lnSpc>
            </a:pP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日本中で使われるソフトを作る</a:t>
            </a:r>
            <a:r>
              <a:rPr lang="en-US" altLang="ja-JP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IT</a:t>
            </a: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企業</a:t>
            </a:r>
          </a:p>
          <a:p>
            <a:pPr>
              <a:lnSpc>
                <a:spcPct val="150000"/>
              </a:lnSpc>
            </a:pP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地域を盛り上げるために様々に企画する</a:t>
            </a:r>
          </a:p>
          <a:p>
            <a:pPr>
              <a:lnSpc>
                <a:spcPct val="150000"/>
              </a:lnSpc>
            </a:pP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各種</a:t>
            </a:r>
            <a:r>
              <a:rPr lang="en-US" altLang="ja-JP" sz="3600" b="1" dirty="0" err="1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BtoC</a:t>
            </a: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企業</a:t>
            </a:r>
          </a:p>
          <a:p>
            <a:pPr>
              <a:lnSpc>
                <a:spcPct val="150000"/>
              </a:lnSpc>
            </a:pP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なじみの薄いＢ</a:t>
            </a:r>
            <a:r>
              <a:rPr lang="en-US" altLang="ja-JP" sz="3600" b="1" dirty="0" err="1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toB</a:t>
            </a: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企業</a:t>
            </a:r>
          </a:p>
          <a:p>
            <a:pPr>
              <a:lnSpc>
                <a:spcPct val="150000"/>
              </a:lnSpc>
            </a:pPr>
            <a:r>
              <a:rPr lang="ja-JP" altLang="en-US" sz="3600" b="1" dirty="0">
                <a:solidFill>
                  <a:srgbClr val="04040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あなたの知らない優良企業もりだくさん！</a:t>
            </a:r>
          </a:p>
        </p:txBody>
      </p:sp>
    </p:spTree>
    <p:extLst>
      <p:ext uri="{BB962C8B-B14F-4D97-AF65-F5344CB8AC3E}">
        <p14:creationId xmlns:p14="http://schemas.microsoft.com/office/powerpoint/2010/main" val="386768420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56829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後悔のない大学生活を、ぜひ</a:t>
            </a: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0CB085F2-8DFC-41B6-A371-3523B384499B}"/>
              </a:ext>
            </a:extLst>
          </p:cNvPr>
          <p:cNvSpPr txBox="1"/>
          <p:nvPr/>
        </p:nvSpPr>
        <p:spPr>
          <a:xfrm>
            <a:off x="1170236" y="1100976"/>
            <a:ext cx="8396722" cy="62427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7000"/>
              </a:lnSpc>
            </a:pPr>
            <a:r>
              <a:rPr kumimoji="1" lang="ja-JP" altLang="en-US" sz="4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あっという間に訪れる、その時、</a:t>
            </a:r>
            <a:endParaRPr kumimoji="1" lang="en-US" altLang="ja-JP" sz="44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>
              <a:lnSpc>
                <a:spcPts val="7000"/>
              </a:lnSpc>
            </a:pPr>
            <a:r>
              <a:rPr kumimoji="1" lang="ja-JP" altLang="en-US" sz="4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後悔のないよう、</a:t>
            </a:r>
            <a:endParaRPr kumimoji="1" lang="en-US" altLang="ja-JP" sz="44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>
              <a:lnSpc>
                <a:spcPts val="7000"/>
              </a:lnSpc>
            </a:pPr>
            <a:r>
              <a:rPr kumimoji="1" lang="ja-JP" altLang="en-US" sz="4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ぜひ自発的に動いてください。</a:t>
            </a:r>
            <a:endParaRPr kumimoji="1" lang="en-US" altLang="ja-JP" sz="44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>
              <a:lnSpc>
                <a:spcPts val="7000"/>
              </a:lnSpc>
            </a:pPr>
            <a:r>
              <a:rPr kumimoji="1" lang="ja-JP" altLang="en-US" sz="4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そのサポートは</a:t>
            </a:r>
            <a:r>
              <a:rPr kumimoji="1" lang="ja-JP" altLang="en-US" sz="4400" b="1">
                <a:latin typeface="Meiryo UI" panose="020B0604030504040204" pitchFamily="50" charset="-128"/>
                <a:ea typeface="Meiryo UI" panose="020B0604030504040204" pitchFamily="50" charset="-128"/>
              </a:rPr>
              <a:t>、石川県も、</a:t>
            </a:r>
            <a:r>
              <a:rPr kumimoji="1" lang="en-US" altLang="ja-JP" sz="4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ILAC</a:t>
            </a:r>
            <a:r>
              <a:rPr kumimoji="1" lang="ja-JP" altLang="en-US" sz="4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も</a:t>
            </a:r>
            <a:endParaRPr kumimoji="1" lang="en-US" altLang="ja-JP" sz="44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>
              <a:lnSpc>
                <a:spcPts val="7000"/>
              </a:lnSpc>
            </a:pPr>
            <a:r>
              <a:rPr kumimoji="1" lang="ja-JP" altLang="en-US" sz="4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年がら年中行っています。</a:t>
            </a:r>
            <a:endParaRPr kumimoji="1" lang="en-US" altLang="ja-JP" sz="44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endParaRPr kumimoji="1" lang="en-US" altLang="ja-JP" sz="36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先輩方が後悔していることのアンケートは、</a:t>
            </a:r>
            <a:endParaRPr kumimoji="1" lang="en-US" altLang="ja-JP" sz="3600" dirty="0">
              <a:solidFill>
                <a:schemeClr val="tx1">
                  <a:lumMod val="75000"/>
                  <a:lumOff val="25000"/>
                </a:schemeClr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民間調査でネットに出ています。参考まで。</a:t>
            </a:r>
          </a:p>
        </p:txBody>
      </p:sp>
    </p:spTree>
    <p:extLst>
      <p:ext uri="{BB962C8B-B14F-4D97-AF65-F5344CB8AC3E}">
        <p14:creationId xmlns:p14="http://schemas.microsoft.com/office/powerpoint/2010/main" val="219432450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81972"/>
            <a:ext cx="56477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我慢と苦労の多い今ですが、</a:t>
            </a: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0CB085F2-8DFC-41B6-A371-3523B384499B}"/>
              </a:ext>
            </a:extLst>
          </p:cNvPr>
          <p:cNvSpPr txBox="1"/>
          <p:nvPr/>
        </p:nvSpPr>
        <p:spPr>
          <a:xfrm>
            <a:off x="533523" y="1044327"/>
            <a:ext cx="9626353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4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健康に気を付けながら、</a:t>
            </a:r>
          </a:p>
          <a:p>
            <a:r>
              <a:rPr kumimoji="1" lang="ja-JP" altLang="en-US" sz="4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できる範囲内で、知見を広げ、</a:t>
            </a:r>
          </a:p>
          <a:p>
            <a:r>
              <a:rPr kumimoji="1" lang="ja-JP" altLang="en-US" sz="4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厚みのあるキャリア設計をしてください。</a:t>
            </a:r>
          </a:p>
          <a:p>
            <a:endParaRPr kumimoji="1" lang="ja-JP" altLang="en-US" sz="44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4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私たちは、県内企業との出会いを通して、</a:t>
            </a:r>
          </a:p>
          <a:p>
            <a:r>
              <a:rPr kumimoji="1" lang="ja-JP" altLang="en-US" sz="4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数年後も活きる学びの場を提供します。</a:t>
            </a:r>
          </a:p>
          <a:p>
            <a:endParaRPr kumimoji="1" lang="ja-JP" altLang="en-US" sz="44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4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石川県・</a:t>
            </a:r>
            <a:r>
              <a:rPr kumimoji="1" lang="en-US" altLang="ja-JP" sz="4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ILAC</a:t>
            </a:r>
            <a:r>
              <a:rPr kumimoji="1" lang="ja-JP" altLang="en-US" sz="4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主催のイベントで</a:t>
            </a:r>
            <a:endParaRPr kumimoji="1" lang="en-US" altLang="ja-JP" sz="4400" b="1" dirty="0"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r>
              <a:rPr kumimoji="1" lang="ja-JP" altLang="en-US" sz="44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お会いできる日を楽しみにしています</a:t>
            </a:r>
          </a:p>
        </p:txBody>
      </p:sp>
    </p:spTree>
    <p:extLst>
      <p:ext uri="{BB962C8B-B14F-4D97-AF65-F5344CB8AC3E}">
        <p14:creationId xmlns:p14="http://schemas.microsoft.com/office/powerpoint/2010/main" val="188594610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線コネクタ 34">
            <a:extLst>
              <a:ext uri="{FF2B5EF4-FFF2-40B4-BE49-F238E27FC236}">
                <a16:creationId xmlns:a16="http://schemas.microsoft.com/office/drawing/2014/main" id="{F463A8B7-C674-4ACD-8443-0A55C3458386}"/>
              </a:ext>
            </a:extLst>
          </p:cNvPr>
          <p:cNvSpPr>
            <a:spLocks noChangeShapeType="1"/>
          </p:cNvSpPr>
          <p:nvPr/>
        </p:nvSpPr>
        <p:spPr bwMode="auto">
          <a:xfrm>
            <a:off x="172269" y="828303"/>
            <a:ext cx="10286999" cy="0"/>
          </a:xfrm>
          <a:prstGeom prst="line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49A9756C-8525-4FC4-9595-14255A0A3241}"/>
              </a:ext>
            </a:extLst>
          </p:cNvPr>
          <p:cNvSpPr txBox="1"/>
          <p:nvPr/>
        </p:nvSpPr>
        <p:spPr>
          <a:xfrm>
            <a:off x="146598" y="108223"/>
            <a:ext cx="29899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>
                <a:latin typeface="Meiryo UI" panose="020B0604030504040204" pitchFamily="50" charset="-128"/>
                <a:ea typeface="Meiryo UI" panose="020B0604030504040204" pitchFamily="50" charset="-128"/>
              </a:rPr>
              <a:t>イベントの案内</a:t>
            </a:r>
          </a:p>
        </p:txBody>
      </p:sp>
      <p:pic>
        <p:nvPicPr>
          <p:cNvPr id="4" name="図 3">
            <a:extLst>
              <a:ext uri="{FF2B5EF4-FFF2-40B4-BE49-F238E27FC236}">
                <a16:creationId xmlns:a16="http://schemas.microsoft.com/office/drawing/2014/main" id="{9023DF55-2AAE-5E7A-F69C-3B0E5CDB52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2724" y="954896"/>
            <a:ext cx="4536504" cy="6482256"/>
          </a:xfrm>
          <a:prstGeom prst="rect">
            <a:avLst/>
          </a:prstGeom>
        </p:spPr>
      </p:pic>
      <p:pic>
        <p:nvPicPr>
          <p:cNvPr id="7" name="図 6">
            <a:extLst>
              <a:ext uri="{FF2B5EF4-FFF2-40B4-BE49-F238E27FC236}">
                <a16:creationId xmlns:a16="http://schemas.microsoft.com/office/drawing/2014/main" id="{96497A31-9FD1-DE2D-7189-F34C85DACF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172" y="954897"/>
            <a:ext cx="4483134" cy="6424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99118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A2B110D7-2395-409A-A150-2DC415DE19F1}"/>
              </a:ext>
            </a:extLst>
          </p:cNvPr>
          <p:cNvSpPr txBox="1"/>
          <p:nvPr/>
        </p:nvSpPr>
        <p:spPr>
          <a:xfrm>
            <a:off x="8120458" y="249221"/>
            <a:ext cx="2308324" cy="7171194"/>
          </a:xfrm>
          <a:prstGeom prst="rect">
            <a:avLst/>
          </a:prstGeom>
          <a:noFill/>
        </p:spPr>
        <p:txBody>
          <a:bodyPr vert="eaVert" wrap="none" rtlCol="0" anchor="ctr" anchorCtr="0">
            <a:spAutoFit/>
          </a:bodyPr>
          <a:lstStyle/>
          <a:p>
            <a:pPr marL="0" marR="0" lvl="0" indent="0" algn="l" defTabSz="78190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13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石川県は</a:t>
            </a: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0D738423-3B84-4E07-9D2F-375F79D6B436}"/>
              </a:ext>
            </a:extLst>
          </p:cNvPr>
          <p:cNvSpPr txBox="1"/>
          <p:nvPr/>
        </p:nvSpPr>
        <p:spPr>
          <a:xfrm>
            <a:off x="264618" y="252239"/>
            <a:ext cx="6417141" cy="92333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78190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ja-JP" altLang="en-US" sz="5400" dirty="0">
                <a:solidFill>
                  <a:prstClr val="white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名城大学の皆さんを</a:t>
            </a:r>
            <a:endParaRPr kumimoji="1" lang="en-US" altLang="ja-JP" sz="5400" dirty="0">
              <a:solidFill>
                <a:prstClr val="white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Arial"/>
            </a:endParaRP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17566822-28EE-4995-9661-4DF393A9479D}"/>
              </a:ext>
            </a:extLst>
          </p:cNvPr>
          <p:cNvSpPr txBox="1"/>
          <p:nvPr/>
        </p:nvSpPr>
        <p:spPr>
          <a:xfrm>
            <a:off x="450156" y="1188343"/>
            <a:ext cx="6955750" cy="634019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defTabSz="78190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ja-JP" altLang="en-US" sz="17000" b="1" dirty="0">
                <a:solidFill>
                  <a:srgbClr val="FFC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待って</a:t>
            </a:r>
            <a:endParaRPr kumimoji="1" lang="en-US" altLang="ja-JP" sz="17000" b="1" dirty="0">
              <a:solidFill>
                <a:srgbClr val="FFC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Arial"/>
            </a:endParaRPr>
          </a:p>
          <a:p>
            <a:pPr defTabSz="78190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ja-JP" altLang="en-US" sz="17000" b="1" dirty="0">
                <a:solidFill>
                  <a:srgbClr val="FFC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います</a:t>
            </a:r>
            <a:endParaRPr kumimoji="1" lang="en-US" altLang="ja-JP" sz="17000" b="1" dirty="0">
              <a:solidFill>
                <a:srgbClr val="FFC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Arial"/>
            </a:endParaRPr>
          </a:p>
          <a:p>
            <a:pPr defTabSz="78190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ja-JP" altLang="en-US" sz="6600" b="1" dirty="0">
                <a:solidFill>
                  <a:srgbClr val="FFC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帰ってき</a:t>
            </a:r>
            <a:r>
              <a:rPr kumimoji="1" lang="ja-JP" altLang="en-US" sz="6600" b="1" dirty="0" err="1">
                <a:solidFill>
                  <a:srgbClr val="FFC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まっ</a:t>
            </a:r>
            <a:r>
              <a:rPr kumimoji="1" lang="ja-JP" altLang="en-US" sz="6600" b="1" dirty="0">
                <a:solidFill>
                  <a:srgbClr val="FFC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Arial"/>
              </a:rPr>
              <a:t>し！</a:t>
            </a:r>
            <a:endParaRPr kumimoji="1" lang="ja-JP" altLang="en-US" sz="2800" b="1" dirty="0">
              <a:solidFill>
                <a:srgbClr val="FFC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7842485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2.0.50727.5420"/>
  <p:tag name="AS_OS" val="Microsoft Windows NT 6.1.7600.0"/>
  <p:tag name="AS_RELEASE_DATE" val="2017.01.13"/>
  <p:tag name="AS_TITLE" val="Aspose.Slides for .NET 3.5"/>
  <p:tag name="AS_VERSION" val="16.12.1.0"/>
</p:tagLst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A6A6A6">
            <a:alpha val="50195"/>
          </a:srgbClr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/>
      <a:lstStyle>
        <a:defPPr algn="ctr">
          <a:buSzPct val="100000"/>
          <a:defRPr sz="23900" b="1" dirty="0">
            <a:solidFill>
              <a:srgbClr val="FFFFFF"/>
            </a:solidFill>
            <a:effectLst>
              <a:outerShdw blurRad="38100" dist="38100" dir="2700000" algn="tl">
                <a:srgbClr val="000000"/>
              </a:outerShdw>
            </a:effectLst>
            <a:latin typeface="メイリオ" panose="020B0604030504040204" pitchFamily="50" charset="-128"/>
            <a:ea typeface="メイリオ" panose="020B0604030504040204" pitchFamily="50" charset="-128"/>
          </a:defRPr>
        </a:defPPr>
      </a:lstStyle>
    </a:spDef>
  </a:objectDefaults>
  <a:extraClrSchemeLst>
    <a:extraClrScheme>
      <a:clrScheme name="Office ​​テーマ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2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4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5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6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7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8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9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10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1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12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1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14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15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16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17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18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19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20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2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22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2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24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25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26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27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28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29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30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3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​​テーマ 32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​​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2669</Words>
  <Application>Microsoft Office PowerPoint</Application>
  <PresentationFormat>ユーザー設定</PresentationFormat>
  <Paragraphs>465</Paragraphs>
  <Slides>46</Slides>
  <Notes>45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10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46</vt:i4>
      </vt:variant>
    </vt:vector>
  </HeadingPairs>
  <TitlesOfParts>
    <vt:vector size="57" baseType="lpstr">
      <vt:lpstr>HGP創英ﾌﾟﾚｾﾞﾝｽEB</vt:lpstr>
      <vt:lpstr>HG丸ｺﾞｼｯｸM-PRO</vt:lpstr>
      <vt:lpstr>Meiryo UI</vt:lpstr>
      <vt:lpstr>ＭＳ Ｐゴシック</vt:lpstr>
      <vt:lpstr>ＭＳ ゴシック</vt:lpstr>
      <vt:lpstr>メイリオ</vt:lpstr>
      <vt:lpstr>Arial</vt:lpstr>
      <vt:lpstr>Bodoni MT Black</vt:lpstr>
      <vt:lpstr>Calibri</vt:lpstr>
      <vt:lpstr>Wingdings</vt:lpstr>
      <vt:lpstr>Office ​​テーマ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modified xsi:type="dcterms:W3CDTF">2022-06-27T08:21:40Z</dcterms:modified>
</cp:coreProperties>
</file>